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0"/>
  </p:notesMasterIdLst>
  <p:sldIdLst>
    <p:sldId id="295" r:id="rId2"/>
    <p:sldId id="297" r:id="rId3"/>
    <p:sldId id="336" r:id="rId4"/>
    <p:sldId id="302" r:id="rId5"/>
    <p:sldId id="334" r:id="rId6"/>
    <p:sldId id="335" r:id="rId7"/>
    <p:sldId id="337" r:id="rId8"/>
    <p:sldId id="338" r:id="rId9"/>
    <p:sldId id="301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18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39" r:id="rId34"/>
    <p:sldId id="300" r:id="rId35"/>
    <p:sldId id="340" r:id="rId36"/>
    <p:sldId id="341" r:id="rId37"/>
    <p:sldId id="342" r:id="rId38"/>
    <p:sldId id="343" r:id="rId39"/>
    <p:sldId id="288" r:id="rId40"/>
    <p:sldId id="344" r:id="rId41"/>
    <p:sldId id="266" r:id="rId42"/>
    <p:sldId id="303" r:id="rId43"/>
    <p:sldId id="345" r:id="rId44"/>
    <p:sldId id="304" r:id="rId45"/>
    <p:sldId id="305" r:id="rId46"/>
    <p:sldId id="346" r:id="rId47"/>
    <p:sldId id="267" r:id="rId48"/>
    <p:sldId id="294" r:id="rId49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137"/>
    <a:srgbClr val="1F608B"/>
    <a:srgbClr val="29416D"/>
    <a:srgbClr val="F1F1F1"/>
    <a:srgbClr val="2C2E32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24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92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3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6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62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8fbc0f16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7e8fbc0f16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e8fbc0f16_1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38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24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43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e8fbc0f1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7e8fbc0f16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7e8fbc0f16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91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25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2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57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e9721b5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7e9721b513_0_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7e9721b513_0_5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9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057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9721b51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g7e9721b513_0_5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7e9721b513_0_5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7999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1395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76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37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05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3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64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45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76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898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82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91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87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1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7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7.png"/><Relationship Id="rId5" Type="http://schemas.openxmlformats.org/officeDocument/2006/relationships/image" Target="../media/image71.jpeg"/><Relationship Id="rId10" Type="http://schemas.openxmlformats.org/officeDocument/2006/relationships/image" Target="../media/image76.jp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.vsdx"/><Relationship Id="rId5" Type="http://schemas.microsoft.com/office/2007/relationships/hdphoto" Target="../media/hdphoto1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microsoft.com/office/2007/relationships/hdphoto" Target="../media/hdphoto2.wdp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102.png"/><Relationship Id="rId9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8.png"/><Relationship Id="rId7" Type="http://schemas.microsoft.com/office/2007/relationships/hdphoto" Target="../media/hdphoto5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microsoft.com/office/2007/relationships/hdphoto" Target="../media/hdphoto4.wdp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1.jpg"/><Relationship Id="rId7" Type="http://schemas.openxmlformats.org/officeDocument/2006/relationships/image" Target="../media/image1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10" Type="http://schemas.openxmlformats.org/officeDocument/2006/relationships/image" Target="../media/image118.jpg"/><Relationship Id="rId4" Type="http://schemas.openxmlformats.org/officeDocument/2006/relationships/image" Target="../media/image112.jpg"/><Relationship Id="rId9" Type="http://schemas.openxmlformats.org/officeDocument/2006/relationships/image" Target="../media/image11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170" y="-144699"/>
            <a:ext cx="6524173" cy="635529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855138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r>
              <a:rPr lang="en-US" altLang="zh-TW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8231" y="2867914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8000" b="1" dirty="0">
                <a:solidFill>
                  <a:schemeClr val="bg1"/>
                </a:solidFill>
              </a:rPr>
              <a:t>居家智慧鏡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86583" y="2374689"/>
            <a:ext cx="519244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AIOT(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人工智慧＋物聯網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 開發養成班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5" grpId="0" animBg="1"/>
      <p:bldP spid="10" grpId="0" animBg="1"/>
      <p:bldP spid="27" grpId="0"/>
      <p:bldP spid="28" grpId="0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1113640" y="2171701"/>
            <a:ext cx="9516300" cy="27429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3"/>
          <p:cNvCxnSpPr/>
          <p:nvPr/>
        </p:nvCxnSpPr>
        <p:spPr>
          <a:xfrm flipH="1">
            <a:off x="10463644" y="733985"/>
            <a:ext cx="1085851" cy="1084213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3"/>
          <p:cNvCxnSpPr/>
          <p:nvPr/>
        </p:nvCxnSpPr>
        <p:spPr>
          <a:xfrm flipH="1">
            <a:off x="7475698" y="5825255"/>
            <a:ext cx="914069" cy="912692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3"/>
          <p:cNvCxnSpPr/>
          <p:nvPr/>
        </p:nvCxnSpPr>
        <p:spPr>
          <a:xfrm flipH="1">
            <a:off x="2133600" y="2303418"/>
            <a:ext cx="990623" cy="989127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3"/>
          <p:cNvSpPr/>
          <p:nvPr/>
        </p:nvSpPr>
        <p:spPr>
          <a:xfrm rot="10800000">
            <a:off x="8096250" y="1456347"/>
            <a:ext cx="4095750" cy="4089572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0" y="4037012"/>
            <a:ext cx="1051912" cy="1050325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6000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3124225" y="2633308"/>
            <a:ext cx="56490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  <a:r>
              <a:rPr lang="en-US" sz="4800" dirty="0" err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智慧鏡操作介面</a:t>
            </a:r>
            <a:endParaRPr sz="4800"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設計&amp;功能實作</a:t>
            </a:r>
            <a:endParaRPr sz="4800"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4198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1519782" y="438787"/>
            <a:ext cx="212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設計概念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4"/>
          <p:cNvCxnSpPr/>
          <p:nvPr/>
        </p:nvCxnSpPr>
        <p:spPr>
          <a:xfrm>
            <a:off x="1446725" y="977558"/>
            <a:ext cx="255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4"/>
          <p:cNvSpPr txBox="1"/>
          <p:nvPr/>
        </p:nvSpPr>
        <p:spPr>
          <a:xfrm>
            <a:off x="787050" y="2400475"/>
            <a:ext cx="41898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希望提供使用者在梳化時也能夠同時獲取即時生活資訊，並且在出門之後也能夠安心打拼，由智慧鏡為使用者確保居家的安全。</a:t>
            </a:r>
            <a:endParaRPr sz="24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00" y="2475709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588" y="3600359"/>
            <a:ext cx="1228475" cy="12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5459025" y="4504893"/>
            <a:ext cx="28395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使用技術&amp;工具套件</a:t>
            </a:r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6849" y="3564383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838" y="2504959"/>
            <a:ext cx="1460850" cy="1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7100" y="2572084"/>
            <a:ext cx="1326625" cy="13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8342075" y="2256834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9530788" y="3345497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10778554" y="2256834"/>
            <a:ext cx="1278325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</a:t>
            </a:r>
            <a:endParaRPr dirty="0"/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6725" y="5279905"/>
            <a:ext cx="2481463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7578000" y="6077200"/>
            <a:ext cx="2051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Arimo"/>
                <a:ea typeface="Arimo"/>
                <a:cs typeface="Arimo"/>
                <a:sym typeface="Arimo"/>
              </a:rPr>
              <a:t>WebSocket</a:t>
            </a:r>
            <a:endParaRPr sz="2600" b="1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08" name="Google Shape;108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78125" y="5158655"/>
            <a:ext cx="1460850" cy="150324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17;p5">
            <a:extLst>
              <a:ext uri="{FF2B5EF4-FFF2-40B4-BE49-F238E27FC236}">
                <a16:creationId xmlns:a16="http://schemas.microsoft.com/office/drawing/2014/main" id="{2CA422F2-C8A4-4A4B-BDEC-7177609CEB02}"/>
              </a:ext>
            </a:extLst>
          </p:cNvPr>
          <p:cNvSpPr/>
          <p:nvPr/>
        </p:nvSpPr>
        <p:spPr>
          <a:xfrm>
            <a:off x="787043" y="307794"/>
            <a:ext cx="5118398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118;p5">
            <a:extLst>
              <a:ext uri="{FF2B5EF4-FFF2-40B4-BE49-F238E27FC236}">
                <a16:creationId xmlns:a16="http://schemas.microsoft.com/office/drawing/2014/main" id="{B8779A2D-99C6-4327-809A-897FB6EF25C7}"/>
              </a:ext>
            </a:extLst>
          </p:cNvPr>
          <p:cNvGrpSpPr/>
          <p:nvPr/>
        </p:nvGrpSpPr>
        <p:grpSpPr>
          <a:xfrm>
            <a:off x="220641" y="293045"/>
            <a:ext cx="1231502" cy="710683"/>
            <a:chOff x="220641" y="293045"/>
            <a:chExt cx="1231502" cy="710683"/>
          </a:xfrm>
        </p:grpSpPr>
        <p:sp>
          <p:nvSpPr>
            <p:cNvPr id="37" name="Google Shape;119;p5">
              <a:extLst>
                <a:ext uri="{FF2B5EF4-FFF2-40B4-BE49-F238E27FC236}">
                  <a16:creationId xmlns:a16="http://schemas.microsoft.com/office/drawing/2014/main" id="{B4292178-3AB8-4559-B2F1-EE718B0DD16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" name="Google Shape;120;p5">
              <a:extLst>
                <a:ext uri="{FF2B5EF4-FFF2-40B4-BE49-F238E27FC236}">
                  <a16:creationId xmlns:a16="http://schemas.microsoft.com/office/drawing/2014/main" id="{15C404E6-5061-45C2-87F6-3E87C6F06FAE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1;p5">
              <a:extLst>
                <a:ext uri="{FF2B5EF4-FFF2-40B4-BE49-F238E27FC236}">
                  <a16:creationId xmlns:a16="http://schemas.microsoft.com/office/drawing/2014/main" id="{D2673A8F-F2D7-4579-85F2-D0E45F50472B}"/>
                </a:ext>
              </a:extLst>
            </p:cNvPr>
            <p:cNvCxnSpPr/>
            <p:nvPr/>
          </p:nvCxnSpPr>
          <p:spPr>
            <a:xfrm>
              <a:off x="228077" y="1003728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122;p5">
              <a:extLst>
                <a:ext uri="{FF2B5EF4-FFF2-40B4-BE49-F238E27FC236}">
                  <a16:creationId xmlns:a16="http://schemas.microsoft.com/office/drawing/2014/main" id="{2E1AEB25-635A-4105-8F14-77DFCC8F69B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1" name="Google Shape;123;p5">
            <a:extLst>
              <a:ext uri="{FF2B5EF4-FFF2-40B4-BE49-F238E27FC236}">
                <a16:creationId xmlns:a16="http://schemas.microsoft.com/office/drawing/2014/main" id="{81D1E7E8-329B-458C-ABFE-498992073A00}"/>
              </a:ext>
            </a:extLst>
          </p:cNvPr>
          <p:cNvGrpSpPr/>
          <p:nvPr/>
        </p:nvGrpSpPr>
        <p:grpSpPr>
          <a:xfrm>
            <a:off x="5232958" y="291466"/>
            <a:ext cx="1228464" cy="719072"/>
            <a:chOff x="3204748" y="293045"/>
            <a:chExt cx="1228464" cy="719072"/>
          </a:xfrm>
        </p:grpSpPr>
        <p:cxnSp>
          <p:nvCxnSpPr>
            <p:cNvPr id="42" name="Google Shape;124;p5">
              <a:extLst>
                <a:ext uri="{FF2B5EF4-FFF2-40B4-BE49-F238E27FC236}">
                  <a16:creationId xmlns:a16="http://schemas.microsoft.com/office/drawing/2014/main" id="{5823B98E-5C00-4C87-A512-A556C760B421}"/>
                </a:ext>
              </a:extLst>
            </p:cNvPr>
            <p:cNvCxnSpPr/>
            <p:nvPr/>
          </p:nvCxnSpPr>
          <p:spPr>
            <a:xfrm>
              <a:off x="3204748" y="1012117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43" name="Google Shape;125;p5">
              <a:extLst>
                <a:ext uri="{FF2B5EF4-FFF2-40B4-BE49-F238E27FC236}">
                  <a16:creationId xmlns:a16="http://schemas.microsoft.com/office/drawing/2014/main" id="{FEF3DC95-3CB8-4B50-A075-276CB037F8A4}"/>
                </a:ext>
              </a:extLst>
            </p:cNvPr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44" name="Google Shape;126;p5">
                <a:extLst>
                  <a:ext uri="{FF2B5EF4-FFF2-40B4-BE49-F238E27FC236}">
                    <a16:creationId xmlns:a16="http://schemas.microsoft.com/office/drawing/2014/main" id="{7C518E58-EE61-4380-9A5C-11D7AA5A1003}"/>
                  </a:ext>
                </a:extLst>
              </p:cNvPr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" name="Google Shape;127;p5">
                <a:extLst>
                  <a:ext uri="{FF2B5EF4-FFF2-40B4-BE49-F238E27FC236}">
                    <a16:creationId xmlns:a16="http://schemas.microsoft.com/office/drawing/2014/main" id="{34E983DC-D3F4-4D20-B0BE-EB3144EA135A}"/>
                  </a:ext>
                </a:extLst>
              </p:cNvPr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128;p5">
                <a:extLst>
                  <a:ext uri="{FF2B5EF4-FFF2-40B4-BE49-F238E27FC236}">
                    <a16:creationId xmlns:a16="http://schemas.microsoft.com/office/drawing/2014/main" id="{41E68C6B-8944-4818-B4D4-DCC5A9360C9D}"/>
                  </a:ext>
                </a:extLst>
              </p:cNvPr>
              <p:cNvCxnSpPr/>
              <p:nvPr/>
            </p:nvCxnSpPr>
            <p:spPr>
              <a:xfrm>
                <a:off x="3917190" y="293045"/>
                <a:ext cx="49038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7" name="Google Shape;129;p5">
            <a:extLst>
              <a:ext uri="{FF2B5EF4-FFF2-40B4-BE49-F238E27FC236}">
                <a16:creationId xmlns:a16="http://schemas.microsoft.com/office/drawing/2014/main" id="{D5EECC2A-A523-4E4C-ABE0-670A017A460A}"/>
              </a:ext>
            </a:extLst>
          </p:cNvPr>
          <p:cNvSpPr txBox="1"/>
          <p:nvPr/>
        </p:nvSpPr>
        <p:spPr>
          <a:xfrm>
            <a:off x="1224629" y="371501"/>
            <a:ext cx="421360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zh-TW" altLang="en-US" sz="3200" b="1" dirty="0">
                <a:solidFill>
                  <a:schemeClr val="lt1"/>
                </a:solidFill>
              </a:rPr>
              <a:t>智慧鏡操作介面</a:t>
            </a:r>
            <a:r>
              <a:rPr lang="en-US" altLang="zh-TW" sz="3200" b="1" dirty="0">
                <a:solidFill>
                  <a:schemeClr val="lt1"/>
                </a:solidFill>
              </a:rPr>
              <a:t>&amp;</a:t>
            </a:r>
            <a:r>
              <a:rPr lang="zh-TW" altLang="en-US" sz="3200" b="1" dirty="0">
                <a:solidFill>
                  <a:schemeClr val="lt1"/>
                </a:solidFill>
              </a:rPr>
              <a:t>功能</a:t>
            </a:r>
            <a:endParaRPr lang="zh-TW" altLang="en-US" sz="3200" b="1" dirty="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130;p5">
            <a:extLst>
              <a:ext uri="{FF2B5EF4-FFF2-40B4-BE49-F238E27FC236}">
                <a16:creationId xmlns:a16="http://schemas.microsoft.com/office/drawing/2014/main" id="{2FD1BA60-41ED-4242-A2DC-C422CA7C5709}"/>
              </a:ext>
            </a:extLst>
          </p:cNvPr>
          <p:cNvCxnSpPr>
            <a:cxnSpLocks/>
          </p:cNvCxnSpPr>
          <p:nvPr/>
        </p:nvCxnSpPr>
        <p:spPr>
          <a:xfrm flipV="1">
            <a:off x="787043" y="1005680"/>
            <a:ext cx="4424566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" name="Google Shape;131;p5">
            <a:extLst>
              <a:ext uri="{FF2B5EF4-FFF2-40B4-BE49-F238E27FC236}">
                <a16:creationId xmlns:a16="http://schemas.microsoft.com/office/drawing/2014/main" id="{DDFA2D29-2C19-488F-B133-49B867424E16}"/>
              </a:ext>
            </a:extLst>
          </p:cNvPr>
          <p:cNvCxnSpPr>
            <a:cxnSpLocks/>
          </p:cNvCxnSpPr>
          <p:nvPr/>
        </p:nvCxnSpPr>
        <p:spPr>
          <a:xfrm>
            <a:off x="1499486" y="293045"/>
            <a:ext cx="44185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A740E9B-CAE2-4C7B-BBBA-E2DC902FE185}"/>
              </a:ext>
            </a:extLst>
          </p:cNvPr>
          <p:cNvGrpSpPr/>
          <p:nvPr/>
        </p:nvGrpSpPr>
        <p:grpSpPr>
          <a:xfrm>
            <a:off x="1185709" y="1598410"/>
            <a:ext cx="2979662" cy="720080"/>
            <a:chOff x="395493" y="1797218"/>
            <a:chExt cx="2979662" cy="720080"/>
          </a:xfrm>
        </p:grpSpPr>
        <p:cxnSp>
          <p:nvCxnSpPr>
            <p:cNvPr id="59" name="Google Shape;95;p4">
              <a:extLst>
                <a:ext uri="{FF2B5EF4-FFF2-40B4-BE49-F238E27FC236}">
                  <a16:creationId xmlns:a16="http://schemas.microsoft.com/office/drawing/2014/main" id="{B31874EF-8B68-4396-854F-9A12C3B2E012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0826267-A6A0-4F9F-A67B-EFA6AAAE92D8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設計概念</a:t>
              </a:r>
              <a:endParaRPr lang="en-US" sz="2800" b="1" dirty="0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81388CB2-CDC0-4383-A76B-7441E10658F7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6B250A35-F2A6-4830-947F-640B74EDE4F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id="{14C2B4DE-7F12-4FF5-8C73-15F9673F2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4" name="Freeform 51">
                <a:extLst>
                  <a:ext uri="{FF2B5EF4-FFF2-40B4-BE49-F238E27FC236}">
                    <a16:creationId xmlns:a16="http://schemas.microsoft.com/office/drawing/2014/main" id="{254E39BD-EF1E-4264-B3D9-0576B7903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F9F1CB79-5E6B-4AA7-B4F8-C4D04CB71C31}"/>
              </a:ext>
            </a:extLst>
          </p:cNvPr>
          <p:cNvGrpSpPr/>
          <p:nvPr/>
        </p:nvGrpSpPr>
        <p:grpSpPr>
          <a:xfrm>
            <a:off x="5360582" y="1598410"/>
            <a:ext cx="2979662" cy="720080"/>
            <a:chOff x="4666589" y="1796622"/>
            <a:chExt cx="2979662" cy="720080"/>
          </a:xfrm>
        </p:grpSpPr>
        <p:cxnSp>
          <p:nvCxnSpPr>
            <p:cNvPr id="66" name="Google Shape;95;p4">
              <a:extLst>
                <a:ext uri="{FF2B5EF4-FFF2-40B4-BE49-F238E27FC236}">
                  <a16:creationId xmlns:a16="http://schemas.microsoft.com/office/drawing/2014/main" id="{74D3CF9C-4656-4D14-A760-4AFEA89B6AD1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B9EC5CAF-C898-4E0B-9BE6-AA12CD39452D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程式語言</a:t>
              </a:r>
              <a:endParaRPr lang="en-US" sz="2800" b="1" dirty="0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19FFA836-0A4E-445F-8220-87213873429F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85E455D7-B82E-40AD-80ED-8065D7D7A491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>
                <a:extLst>
                  <a:ext uri="{FF2B5EF4-FFF2-40B4-BE49-F238E27FC236}">
                    <a16:creationId xmlns:a16="http://schemas.microsoft.com/office/drawing/2014/main" id="{D6E0242C-4A80-430B-BC26-85CD54C55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84B52790-A768-4D99-BA26-3732F74AF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2" name="Freeform 37">
                <a:extLst>
                  <a:ext uri="{FF2B5EF4-FFF2-40B4-BE49-F238E27FC236}">
                    <a16:creationId xmlns:a16="http://schemas.microsoft.com/office/drawing/2014/main" id="{D3083A39-C55D-4E73-97D1-364B338A8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45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5"/>
          <p:cNvGrpSpPr/>
          <p:nvPr/>
        </p:nvGrpSpPr>
        <p:grpSpPr>
          <a:xfrm>
            <a:off x="220641" y="293045"/>
            <a:ext cx="1231502" cy="710683"/>
            <a:chOff x="220641" y="293045"/>
            <a:chExt cx="1231502" cy="710683"/>
          </a:xfrm>
        </p:grpSpPr>
        <p:sp>
          <p:nvSpPr>
            <p:cNvPr id="119" name="Google Shape;119;p5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" name="Google Shape;120;p5"/>
            <p:cNvCxnSpPr/>
            <p:nvPr/>
          </p:nvCxnSpPr>
          <p:spPr>
            <a:xfrm flipH="1">
              <a:off x="220641" y="293045"/>
              <a:ext cx="686032" cy="68799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5"/>
            <p:cNvCxnSpPr/>
            <p:nvPr/>
          </p:nvCxnSpPr>
          <p:spPr>
            <a:xfrm>
              <a:off x="228077" y="1003728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5"/>
            <p:cNvCxnSpPr/>
            <p:nvPr/>
          </p:nvCxnSpPr>
          <p:spPr>
            <a:xfrm>
              <a:off x="940519" y="293045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3" name="Google Shape;123;p5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124" name="Google Shape;124;p5"/>
            <p:cNvCxnSpPr/>
            <p:nvPr/>
          </p:nvCxnSpPr>
          <p:spPr>
            <a:xfrm>
              <a:off x="3204748" y="1012117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25" name="Google Shape;125;p5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7" name="Google Shape;127;p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128;p5"/>
              <p:cNvCxnSpPr/>
              <p:nvPr/>
            </p:nvCxnSpPr>
            <p:spPr>
              <a:xfrm>
                <a:off x="3917190" y="293045"/>
                <a:ext cx="49038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9" name="Google Shape;129;p5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chemeClr val="lt1"/>
                </a:solidFill>
              </a:rPr>
              <a:t>操作介面設計流程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5"/>
          <p:cNvCxnSpPr/>
          <p:nvPr/>
        </p:nvCxnSpPr>
        <p:spPr>
          <a:xfrm rot="10800000" flipH="1">
            <a:off x="787043" y="1005677"/>
            <a:ext cx="3874764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5"/>
          <p:cNvCxnSpPr/>
          <p:nvPr/>
        </p:nvCxnSpPr>
        <p:spPr>
          <a:xfrm>
            <a:off x="1499486" y="293045"/>
            <a:ext cx="3829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" name="Google Shape;132;p5"/>
          <p:cNvSpPr/>
          <p:nvPr/>
        </p:nvSpPr>
        <p:spPr>
          <a:xfrm>
            <a:off x="1596650" y="2789400"/>
            <a:ext cx="14580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682250" y="2383025"/>
            <a:ext cx="1128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產品編號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198700" y="2695571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838" y="2127125"/>
            <a:ext cx="1969800" cy="19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077125" y="2094063"/>
            <a:ext cx="18426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WebSocket連線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9350" y="2127127"/>
            <a:ext cx="1731900" cy="17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8499125" y="2542175"/>
            <a:ext cx="1842600" cy="3459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205875" y="1809750"/>
            <a:ext cx="242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使用產品編號為參數呼叫DB Server API。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0" name="Google Shape;140;p5"/>
          <p:cNvSpPr/>
          <p:nvPr/>
        </p:nvSpPr>
        <p:spPr>
          <a:xfrm rot="10800000">
            <a:off x="8499125" y="3031950"/>
            <a:ext cx="1842600" cy="3510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5"/>
          <p:cNvSpPr/>
          <p:nvPr/>
        </p:nvSpPr>
        <p:spPr>
          <a:xfrm rot="10800000">
            <a:off x="5132475" y="3168370"/>
            <a:ext cx="17319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8368463" y="3449188"/>
            <a:ext cx="2103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回傳產品編號所綁定的使用者資訊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208225" y="3595388"/>
            <a:ext cx="158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向Client端推送網頁資訊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575" y="4696100"/>
            <a:ext cx="1969800" cy="1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538" y="4912625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6275675" y="5349450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6298550" y="5831825"/>
            <a:ext cx="1969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偵測到的手勢</a:t>
            </a:r>
            <a:endParaRPr sz="18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呼叫相對應API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8" name="Google Shape;148;p5"/>
          <p:cNvSpPr/>
          <p:nvPr/>
        </p:nvSpPr>
        <p:spPr>
          <a:xfrm rot="-7435833">
            <a:off x="7555005" y="4357296"/>
            <a:ext cx="1030836" cy="4057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5"/>
          <p:cNvSpPr/>
          <p:nvPr/>
        </p:nvSpPr>
        <p:spPr>
          <a:xfrm rot="10800000">
            <a:off x="2273013" y="5352150"/>
            <a:ext cx="1745400" cy="39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575" y="4915350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2374888" y="5747238"/>
            <a:ext cx="16383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開啟居家安全監控功能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225" y="2178725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800" y="2383025"/>
            <a:ext cx="1638300" cy="163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2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2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6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164" name="Google Shape;164;p6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5" name="Google Shape;165;p6"/>
            <p:cNvCxnSpPr/>
            <p:nvPr/>
          </p:nvCxnSpPr>
          <p:spPr>
            <a:xfrm flipH="1">
              <a:off x="220641" y="293045"/>
              <a:ext cx="686032" cy="68799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6"/>
            <p:cNvCxnSpPr/>
            <p:nvPr/>
          </p:nvCxnSpPr>
          <p:spPr>
            <a:xfrm>
              <a:off x="228077" y="1012117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" name="Google Shape;167;p6"/>
            <p:cNvCxnSpPr/>
            <p:nvPr/>
          </p:nvCxnSpPr>
          <p:spPr>
            <a:xfrm>
              <a:off x="940519" y="293045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8" name="Google Shape;168;p6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169" name="Google Shape;169;p6"/>
            <p:cNvCxnSpPr/>
            <p:nvPr/>
          </p:nvCxnSpPr>
          <p:spPr>
            <a:xfrm>
              <a:off x="3204748" y="1012117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70" name="Google Shape;170;p6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171" name="Google Shape;171;p6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2" name="Google Shape;172;p6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3" name="Google Shape;173;p6"/>
              <p:cNvCxnSpPr/>
              <p:nvPr/>
            </p:nvCxnSpPr>
            <p:spPr>
              <a:xfrm>
                <a:off x="3917190" y="293045"/>
                <a:ext cx="49038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74" name="Google Shape;174;p6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功能簡介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6"/>
          <p:cNvCxnSpPr/>
          <p:nvPr/>
        </p:nvCxnSpPr>
        <p:spPr>
          <a:xfrm rot="10800000" flipH="1">
            <a:off x="787043" y="1014066"/>
            <a:ext cx="3874764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" name="Google Shape;176;p6"/>
          <p:cNvCxnSpPr/>
          <p:nvPr/>
        </p:nvCxnSpPr>
        <p:spPr>
          <a:xfrm>
            <a:off x="1499486" y="293045"/>
            <a:ext cx="3829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6"/>
          <p:cNvSpPr/>
          <p:nvPr/>
        </p:nvSpPr>
        <p:spPr>
          <a:xfrm>
            <a:off x="8006124" y="2765950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Arimo"/>
                <a:ea typeface="Arimo"/>
                <a:cs typeface="Arimo"/>
                <a:sym typeface="Arimo"/>
              </a:rPr>
              <a:t>自選股價資訊</a:t>
            </a:r>
            <a:endParaRPr sz="30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852197" y="4804765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Arimo"/>
                <a:ea typeface="Arimo"/>
                <a:cs typeface="Arimo"/>
                <a:sym typeface="Arimo"/>
              </a:rPr>
              <a:t>月曆</a:t>
            </a:r>
            <a:endParaRPr sz="30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006124" y="4804775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Arimo"/>
                <a:ea typeface="Arimo"/>
                <a:cs typeface="Arimo"/>
                <a:sym typeface="Arimo"/>
              </a:rPr>
              <a:t>居家安全監控</a:t>
            </a:r>
            <a:endParaRPr sz="30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852197" y="2765950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Arimo"/>
                <a:ea typeface="Arimo"/>
                <a:cs typeface="Arimo"/>
                <a:sym typeface="Arimo"/>
              </a:rPr>
              <a:t>星座運勢</a:t>
            </a:r>
            <a:endParaRPr sz="30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00" y="228435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50" y="209080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20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95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5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e8fbc0f16_1_104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7e8fbc0f16_1_104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7e8fbc0f16_1_104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7e8fbc0f16_1_104"/>
          <p:cNvSpPr/>
          <p:nvPr/>
        </p:nvSpPr>
        <p:spPr>
          <a:xfrm>
            <a:off x="787043" y="307794"/>
            <a:ext cx="4601400" cy="6858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g7e8fbc0f16_1_104"/>
          <p:cNvGrpSpPr/>
          <p:nvPr/>
        </p:nvGrpSpPr>
        <p:grpSpPr>
          <a:xfrm>
            <a:off x="220573" y="293045"/>
            <a:ext cx="1231568" cy="719072"/>
            <a:chOff x="220573" y="293045"/>
            <a:chExt cx="1231568" cy="719072"/>
          </a:xfrm>
        </p:grpSpPr>
        <p:sp>
          <p:nvSpPr>
            <p:cNvPr id="195" name="Google Shape;195;g7e8fbc0f16_1_104"/>
            <p:cNvSpPr/>
            <p:nvPr/>
          </p:nvSpPr>
          <p:spPr>
            <a:xfrm>
              <a:off x="236241" y="307794"/>
              <a:ext cx="1215900" cy="68580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6" name="Google Shape;196;g7e8fbc0f16_1_104"/>
            <p:cNvCxnSpPr/>
            <p:nvPr/>
          </p:nvCxnSpPr>
          <p:spPr>
            <a:xfrm flipH="1">
              <a:off x="220573" y="293045"/>
              <a:ext cx="686100" cy="687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" name="Google Shape;197;g7e8fbc0f16_1_104"/>
            <p:cNvCxnSpPr/>
            <p:nvPr/>
          </p:nvCxnSpPr>
          <p:spPr>
            <a:xfrm>
              <a:off x="228077" y="1012117"/>
              <a:ext cx="49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" name="Google Shape;198;g7e8fbc0f16_1_104"/>
            <p:cNvCxnSpPr/>
            <p:nvPr/>
          </p:nvCxnSpPr>
          <p:spPr>
            <a:xfrm>
              <a:off x="940519" y="293045"/>
              <a:ext cx="49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99" name="Google Shape;199;g7e8fbc0f16_1_104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200" name="Google Shape;200;g7e8fbc0f16_1_104"/>
            <p:cNvCxnSpPr/>
            <p:nvPr/>
          </p:nvCxnSpPr>
          <p:spPr>
            <a:xfrm>
              <a:off x="3204748" y="1012117"/>
              <a:ext cx="49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01" name="Google Shape;201;g7e8fbc0f16_1_104"/>
            <p:cNvGrpSpPr/>
            <p:nvPr/>
          </p:nvGrpSpPr>
          <p:grpSpPr>
            <a:xfrm>
              <a:off x="3204748" y="293045"/>
              <a:ext cx="1228464" cy="702806"/>
              <a:chOff x="3204748" y="293045"/>
              <a:chExt cx="1228464" cy="702806"/>
            </a:xfrm>
          </p:grpSpPr>
          <p:sp>
            <p:nvSpPr>
              <p:cNvPr id="202" name="Google Shape;202;g7e8fbc0f16_1_104"/>
              <p:cNvSpPr/>
              <p:nvPr/>
            </p:nvSpPr>
            <p:spPr>
              <a:xfrm>
                <a:off x="3204748" y="310051"/>
                <a:ext cx="1215900" cy="68580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3" name="Google Shape;203;g7e8fbc0f16_1_104"/>
              <p:cNvCxnSpPr/>
              <p:nvPr/>
            </p:nvCxnSpPr>
            <p:spPr>
              <a:xfrm flipH="1">
                <a:off x="3747112" y="307794"/>
                <a:ext cx="686100" cy="68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4" name="Google Shape;204;g7e8fbc0f16_1_104"/>
              <p:cNvCxnSpPr/>
              <p:nvPr/>
            </p:nvCxnSpPr>
            <p:spPr>
              <a:xfrm>
                <a:off x="3917190" y="293045"/>
                <a:ext cx="49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205" name="Google Shape;205;g7e8fbc0f16_1_104"/>
          <p:cNvSpPr txBox="1"/>
          <p:nvPr/>
        </p:nvSpPr>
        <p:spPr>
          <a:xfrm>
            <a:off x="1115572" y="371481"/>
            <a:ext cx="3847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操作介面展示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g7e8fbc0f16_1_104"/>
          <p:cNvCxnSpPr/>
          <p:nvPr/>
        </p:nvCxnSpPr>
        <p:spPr>
          <a:xfrm>
            <a:off x="787043" y="1014067"/>
            <a:ext cx="387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7" name="Google Shape;207;g7e8fbc0f16_1_104"/>
          <p:cNvCxnSpPr/>
          <p:nvPr/>
        </p:nvCxnSpPr>
        <p:spPr>
          <a:xfrm>
            <a:off x="1499486" y="293045"/>
            <a:ext cx="38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interface">
            <a:hlinkClick r:id="" action="ppaction://media"/>
            <a:extLst>
              <a:ext uri="{FF2B5EF4-FFF2-40B4-BE49-F238E27FC236}">
                <a16:creationId xmlns:a16="http://schemas.microsoft.com/office/drawing/2014/main" id="{7E4601B0-4A61-415F-9759-C4BC7B40C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72" y="1143524"/>
            <a:ext cx="10159068" cy="57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2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8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219" name="Google Shape;219;p8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0" name="Google Shape;220;p8"/>
            <p:cNvCxnSpPr/>
            <p:nvPr/>
          </p:nvCxnSpPr>
          <p:spPr>
            <a:xfrm flipH="1">
              <a:off x="220641" y="293045"/>
              <a:ext cx="686032" cy="68799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8"/>
            <p:cNvCxnSpPr/>
            <p:nvPr/>
          </p:nvCxnSpPr>
          <p:spPr>
            <a:xfrm>
              <a:off x="228077" y="1012117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8"/>
            <p:cNvCxnSpPr/>
            <p:nvPr/>
          </p:nvCxnSpPr>
          <p:spPr>
            <a:xfrm>
              <a:off x="940519" y="293045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23" name="Google Shape;223;p8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224" name="Google Shape;224;p8"/>
            <p:cNvCxnSpPr/>
            <p:nvPr/>
          </p:nvCxnSpPr>
          <p:spPr>
            <a:xfrm>
              <a:off x="3204748" y="1012117"/>
              <a:ext cx="4903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25" name="Google Shape;225;p8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226" name="Google Shape;226;p8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7" name="Google Shape;227;p8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8" name="Google Shape;228;p8"/>
              <p:cNvCxnSpPr/>
              <p:nvPr/>
            </p:nvCxnSpPr>
            <p:spPr>
              <a:xfrm>
                <a:off x="3917190" y="293045"/>
                <a:ext cx="49038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229" name="Google Shape;229;p8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居家安全監控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8"/>
          <p:cNvCxnSpPr/>
          <p:nvPr/>
        </p:nvCxnSpPr>
        <p:spPr>
          <a:xfrm rot="10800000" flipH="1">
            <a:off x="787043" y="1014066"/>
            <a:ext cx="3874764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8"/>
          <p:cNvCxnSpPr/>
          <p:nvPr/>
        </p:nvCxnSpPr>
        <p:spPr>
          <a:xfrm>
            <a:off x="1499486" y="293045"/>
            <a:ext cx="3829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8"/>
          <p:cNvSpPr/>
          <p:nvPr/>
        </p:nvSpPr>
        <p:spPr>
          <a:xfrm rot="6838859">
            <a:off x="3847539" y="4246065"/>
            <a:ext cx="943328" cy="3302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2640417" y="2671101"/>
            <a:ext cx="13836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rot="-3867161">
            <a:off x="4275926" y="4343574"/>
            <a:ext cx="959290" cy="3562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>
            <a:off x="6309300" y="2123525"/>
            <a:ext cx="1646400" cy="32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rot="10800000">
            <a:off x="6216150" y="2551550"/>
            <a:ext cx="1669500" cy="28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925" y="4621199"/>
            <a:ext cx="2352450" cy="2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/>
          <p:nvPr/>
        </p:nvSpPr>
        <p:spPr>
          <a:xfrm rot="1628321">
            <a:off x="6231479" y="3876679"/>
            <a:ext cx="2103932" cy="5848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400" y="1887550"/>
            <a:ext cx="2167200" cy="21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46" y="5127827"/>
            <a:ext cx="2884154" cy="15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138" y="5195092"/>
            <a:ext cx="1448625" cy="141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49" y="2123535"/>
            <a:ext cx="2299125" cy="188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888" y="1887538"/>
            <a:ext cx="3571875" cy="128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7"/>
          <p:cNvSpPr/>
          <p:nvPr/>
        </p:nvSpPr>
        <p:spPr>
          <a:xfrm>
            <a:off x="787043" y="307794"/>
            <a:ext cx="4601400" cy="6858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7"/>
          <p:cNvGrpSpPr/>
          <p:nvPr/>
        </p:nvGrpSpPr>
        <p:grpSpPr>
          <a:xfrm>
            <a:off x="220573" y="293045"/>
            <a:ext cx="1231568" cy="719072"/>
            <a:chOff x="220573" y="293045"/>
            <a:chExt cx="1231568" cy="719072"/>
          </a:xfrm>
        </p:grpSpPr>
        <p:sp>
          <p:nvSpPr>
            <p:cNvPr id="254" name="Google Shape;254;p7"/>
            <p:cNvSpPr/>
            <p:nvPr/>
          </p:nvSpPr>
          <p:spPr>
            <a:xfrm>
              <a:off x="236241" y="307794"/>
              <a:ext cx="1215900" cy="68580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7"/>
            <p:cNvCxnSpPr/>
            <p:nvPr/>
          </p:nvCxnSpPr>
          <p:spPr>
            <a:xfrm flipH="1">
              <a:off x="220573" y="293045"/>
              <a:ext cx="686100" cy="687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7"/>
            <p:cNvCxnSpPr/>
            <p:nvPr/>
          </p:nvCxnSpPr>
          <p:spPr>
            <a:xfrm>
              <a:off x="228077" y="1012117"/>
              <a:ext cx="49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7"/>
            <p:cNvCxnSpPr/>
            <p:nvPr/>
          </p:nvCxnSpPr>
          <p:spPr>
            <a:xfrm>
              <a:off x="940519" y="293045"/>
              <a:ext cx="49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8" name="Google Shape;258;p7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259" name="Google Shape;259;p7"/>
            <p:cNvCxnSpPr/>
            <p:nvPr/>
          </p:nvCxnSpPr>
          <p:spPr>
            <a:xfrm>
              <a:off x="3204748" y="1012117"/>
              <a:ext cx="49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60" name="Google Shape;260;p7"/>
            <p:cNvGrpSpPr/>
            <p:nvPr/>
          </p:nvGrpSpPr>
          <p:grpSpPr>
            <a:xfrm>
              <a:off x="3204748" y="293045"/>
              <a:ext cx="1228464" cy="702806"/>
              <a:chOff x="3204748" y="293045"/>
              <a:chExt cx="1228464" cy="702806"/>
            </a:xfrm>
          </p:grpSpPr>
          <p:sp>
            <p:nvSpPr>
              <p:cNvPr id="261" name="Google Shape;261;p7"/>
              <p:cNvSpPr/>
              <p:nvPr/>
            </p:nvSpPr>
            <p:spPr>
              <a:xfrm>
                <a:off x="3204748" y="310051"/>
                <a:ext cx="1215900" cy="68580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2" name="Google Shape;262;p7"/>
              <p:cNvCxnSpPr/>
              <p:nvPr/>
            </p:nvCxnSpPr>
            <p:spPr>
              <a:xfrm flipH="1">
                <a:off x="3747112" y="307794"/>
                <a:ext cx="686100" cy="68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3" name="Google Shape;263;p7"/>
              <p:cNvCxnSpPr/>
              <p:nvPr/>
            </p:nvCxnSpPr>
            <p:spPr>
              <a:xfrm>
                <a:off x="3917190" y="293045"/>
                <a:ext cx="49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264" name="Google Shape;264;p7"/>
          <p:cNvSpPr txBox="1"/>
          <p:nvPr/>
        </p:nvSpPr>
        <p:spPr>
          <a:xfrm>
            <a:off x="1115572" y="371481"/>
            <a:ext cx="3847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接線圖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7"/>
          <p:cNvCxnSpPr/>
          <p:nvPr/>
        </p:nvCxnSpPr>
        <p:spPr>
          <a:xfrm>
            <a:off x="787043" y="1014067"/>
            <a:ext cx="387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6" name="Google Shape;266;p7"/>
          <p:cNvCxnSpPr/>
          <p:nvPr/>
        </p:nvCxnSpPr>
        <p:spPr>
          <a:xfrm>
            <a:off x="1499486" y="293045"/>
            <a:ext cx="38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7" name="Google Shape;2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75" y="2017725"/>
            <a:ext cx="2344551" cy="3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75" y="1198950"/>
            <a:ext cx="2549899" cy="209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7"/>
          <p:cNvCxnSpPr/>
          <p:nvPr/>
        </p:nvCxnSpPr>
        <p:spPr>
          <a:xfrm>
            <a:off x="2517750" y="2368575"/>
            <a:ext cx="2569800" cy="4488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7"/>
          <p:cNvCxnSpPr/>
          <p:nvPr/>
        </p:nvCxnSpPr>
        <p:spPr>
          <a:xfrm>
            <a:off x="2517750" y="2569825"/>
            <a:ext cx="2802000" cy="371400"/>
          </a:xfrm>
          <a:prstGeom prst="bentConnector3">
            <a:avLst>
              <a:gd name="adj1" fmla="val 3757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7"/>
          <p:cNvCxnSpPr/>
          <p:nvPr/>
        </p:nvCxnSpPr>
        <p:spPr>
          <a:xfrm flipH="1">
            <a:off x="2533350" y="2879425"/>
            <a:ext cx="2631600" cy="712200"/>
          </a:xfrm>
          <a:prstGeom prst="bentConnector3">
            <a:avLst>
              <a:gd name="adj1" fmla="val 0"/>
            </a:avLst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7"/>
          <p:cNvSpPr txBox="1"/>
          <p:nvPr/>
        </p:nvSpPr>
        <p:spPr>
          <a:xfrm>
            <a:off x="7672850" y="1532325"/>
            <a:ext cx="43965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mo"/>
                <a:ea typeface="Arimo"/>
                <a:cs typeface="Arimo"/>
                <a:sym typeface="Arimo"/>
              </a:rPr>
              <a:t>人體紅外線感測器   HC-SR501</a:t>
            </a:r>
            <a:endParaRPr sz="24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mo"/>
                <a:ea typeface="Arimo"/>
                <a:cs typeface="Arimo"/>
                <a:sym typeface="Arimo"/>
              </a:rPr>
              <a:t>共有三個腳位，分別是+5V</a:t>
            </a:r>
            <a:r>
              <a:rPr lang="en-US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、GND、電位訊號輸出</a:t>
            </a:r>
            <a:r>
              <a:rPr lang="en-US" sz="2000">
                <a:latin typeface="Arimo"/>
                <a:ea typeface="Arimo"/>
                <a:cs typeface="Arimo"/>
                <a:sym typeface="Arimo"/>
              </a:rPr>
              <a:t>，還有兩個可變電阻可供調整感測距離(3~7公尺)以及感應延時(5~300秒)。</a:t>
            </a:r>
            <a:endParaRPr sz="20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2889275" y="1857725"/>
            <a:ext cx="603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+5V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2811875" y="2644850"/>
            <a:ext cx="7584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GND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2807625" y="3653675"/>
            <a:ext cx="1213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訊號輸出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5">
            <a:alphaModFix/>
          </a:blip>
          <a:srcRect t="16244" b="26009"/>
          <a:stretch/>
        </p:blipFill>
        <p:spPr>
          <a:xfrm>
            <a:off x="6690700" y="4307970"/>
            <a:ext cx="5501302" cy="23824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4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e8fbc0f16_1_3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7e8fbc0f16_1_35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7e8fbc0f16_1_35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7e8fbc0f16_1_35"/>
          <p:cNvSpPr/>
          <p:nvPr/>
        </p:nvSpPr>
        <p:spPr>
          <a:xfrm>
            <a:off x="787043" y="307794"/>
            <a:ext cx="4601400" cy="6858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g7e8fbc0f16_1_35"/>
          <p:cNvGrpSpPr/>
          <p:nvPr/>
        </p:nvGrpSpPr>
        <p:grpSpPr>
          <a:xfrm>
            <a:off x="220573" y="293045"/>
            <a:ext cx="1231568" cy="719072"/>
            <a:chOff x="220573" y="293045"/>
            <a:chExt cx="1231568" cy="719072"/>
          </a:xfrm>
        </p:grpSpPr>
        <p:sp>
          <p:nvSpPr>
            <p:cNvPr id="287" name="Google Shape;287;g7e8fbc0f16_1_35"/>
            <p:cNvSpPr/>
            <p:nvPr/>
          </p:nvSpPr>
          <p:spPr>
            <a:xfrm>
              <a:off x="236241" y="307794"/>
              <a:ext cx="1215900" cy="68580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8" name="Google Shape;288;g7e8fbc0f16_1_35"/>
            <p:cNvCxnSpPr/>
            <p:nvPr/>
          </p:nvCxnSpPr>
          <p:spPr>
            <a:xfrm flipH="1">
              <a:off x="220573" y="293045"/>
              <a:ext cx="686100" cy="687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g7e8fbc0f16_1_35"/>
            <p:cNvCxnSpPr/>
            <p:nvPr/>
          </p:nvCxnSpPr>
          <p:spPr>
            <a:xfrm>
              <a:off x="228077" y="1012117"/>
              <a:ext cx="49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g7e8fbc0f16_1_35"/>
            <p:cNvCxnSpPr/>
            <p:nvPr/>
          </p:nvCxnSpPr>
          <p:spPr>
            <a:xfrm>
              <a:off x="940519" y="293045"/>
              <a:ext cx="49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91" name="Google Shape;291;g7e8fbc0f16_1_35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292" name="Google Shape;292;g7e8fbc0f16_1_35"/>
            <p:cNvCxnSpPr/>
            <p:nvPr/>
          </p:nvCxnSpPr>
          <p:spPr>
            <a:xfrm>
              <a:off x="3204748" y="1012117"/>
              <a:ext cx="49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93" name="Google Shape;293;g7e8fbc0f16_1_35"/>
            <p:cNvGrpSpPr/>
            <p:nvPr/>
          </p:nvGrpSpPr>
          <p:grpSpPr>
            <a:xfrm>
              <a:off x="3204748" y="293045"/>
              <a:ext cx="1228464" cy="702806"/>
              <a:chOff x="3204748" y="293045"/>
              <a:chExt cx="1228464" cy="702806"/>
            </a:xfrm>
          </p:grpSpPr>
          <p:sp>
            <p:nvSpPr>
              <p:cNvPr id="294" name="Google Shape;294;g7e8fbc0f16_1_35"/>
              <p:cNvSpPr/>
              <p:nvPr/>
            </p:nvSpPr>
            <p:spPr>
              <a:xfrm>
                <a:off x="3204748" y="310051"/>
                <a:ext cx="1215900" cy="68580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5" name="Google Shape;295;g7e8fbc0f16_1_35"/>
              <p:cNvCxnSpPr/>
              <p:nvPr/>
            </p:nvCxnSpPr>
            <p:spPr>
              <a:xfrm flipH="1">
                <a:off x="3747112" y="307794"/>
                <a:ext cx="686100" cy="68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6" name="Google Shape;296;g7e8fbc0f16_1_35"/>
              <p:cNvCxnSpPr/>
              <p:nvPr/>
            </p:nvCxnSpPr>
            <p:spPr>
              <a:xfrm>
                <a:off x="3917190" y="293045"/>
                <a:ext cx="49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297" name="Google Shape;297;g7e8fbc0f16_1_35"/>
          <p:cNvSpPr txBox="1"/>
          <p:nvPr/>
        </p:nvSpPr>
        <p:spPr>
          <a:xfrm>
            <a:off x="1115572" y="371481"/>
            <a:ext cx="3847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居家安全監控展示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g7e8fbc0f16_1_35"/>
          <p:cNvCxnSpPr/>
          <p:nvPr/>
        </p:nvCxnSpPr>
        <p:spPr>
          <a:xfrm>
            <a:off x="787043" y="1014067"/>
            <a:ext cx="387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g7e8fbc0f16_1_35"/>
          <p:cNvCxnSpPr/>
          <p:nvPr/>
        </p:nvCxnSpPr>
        <p:spPr>
          <a:xfrm>
            <a:off x="1499486" y="293045"/>
            <a:ext cx="38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1" name="Google Shape;301;g7e8fbc0f16_1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2013" y="0"/>
            <a:ext cx="385762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1483300666638">
            <a:hlinkClick r:id="" action="ppaction://media"/>
            <a:extLst>
              <a:ext uri="{FF2B5EF4-FFF2-40B4-BE49-F238E27FC236}">
                <a16:creationId xmlns:a16="http://schemas.microsoft.com/office/drawing/2014/main" id="{A3C569CB-D6EA-4974-A61C-C467F0591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3327" y="221095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5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人臉辨識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8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86960" y="307800"/>
            <a:ext cx="4601160" cy="68544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220320" y="293040"/>
            <a:ext cx="1231560" cy="718920"/>
            <a:chOff x="220320" y="293040"/>
            <a:chExt cx="1231560" cy="718920"/>
          </a:xfrm>
        </p:grpSpPr>
        <p:sp>
          <p:nvSpPr>
            <p:cNvPr id="71" name="Google Shape;71;p4"/>
            <p:cNvSpPr/>
            <p:nvPr/>
          </p:nvSpPr>
          <p:spPr>
            <a:xfrm>
              <a:off x="236160" y="307800"/>
              <a:ext cx="1215720" cy="68544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4"/>
            <p:cNvCxnSpPr/>
            <p:nvPr/>
          </p:nvCxnSpPr>
          <p:spPr>
            <a:xfrm flipH="1">
              <a:off x="220320" y="293040"/>
              <a:ext cx="686160" cy="687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73" name="Google Shape;73;p4"/>
            <p:cNvCxnSpPr/>
            <p:nvPr/>
          </p:nvCxnSpPr>
          <p:spPr>
            <a:xfrm>
              <a:off x="227880" y="101196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74" name="Google Shape;74;p4"/>
            <p:cNvCxnSpPr/>
            <p:nvPr/>
          </p:nvCxnSpPr>
          <p:spPr>
            <a:xfrm>
              <a:off x="940320" y="29304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75" name="Google Shape;75;p4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76" name="Google Shape;76;p4"/>
            <p:cNvCxnSpPr/>
            <p:nvPr/>
          </p:nvCxnSpPr>
          <p:spPr>
            <a:xfrm>
              <a:off x="4721040" y="101052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77" name="Google Shape;77;p4"/>
            <p:cNvGrpSpPr/>
            <p:nvPr/>
          </p:nvGrpSpPr>
          <p:grpSpPr>
            <a:xfrm>
              <a:off x="4721400" y="291240"/>
              <a:ext cx="1227960" cy="702720"/>
              <a:chOff x="4721400" y="291240"/>
              <a:chExt cx="1227960" cy="702720"/>
            </a:xfrm>
          </p:grpSpPr>
          <p:sp>
            <p:nvSpPr>
              <p:cNvPr id="78" name="Google Shape;78;p4"/>
              <p:cNvSpPr/>
              <p:nvPr/>
            </p:nvSpPr>
            <p:spPr>
              <a:xfrm>
                <a:off x="4721400" y="308520"/>
                <a:ext cx="1215720" cy="68544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" name="Google Shape;79;p4"/>
              <p:cNvCxnSpPr/>
              <p:nvPr/>
            </p:nvCxnSpPr>
            <p:spPr>
              <a:xfrm flipH="1">
                <a:off x="5263560" y="306000"/>
                <a:ext cx="685800" cy="687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0" name="Google Shape;80;p4"/>
              <p:cNvCxnSpPr/>
              <p:nvPr/>
            </p:nvCxnSpPr>
            <p:spPr>
              <a:xfrm>
                <a:off x="5433480" y="291240"/>
                <a:ext cx="4903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81" name="Google Shape;81;p4"/>
          <p:cNvSpPr/>
          <p:nvPr/>
        </p:nvSpPr>
        <p:spPr>
          <a:xfrm>
            <a:off x="1115640" y="374400"/>
            <a:ext cx="384732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人臉辨識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/>
          <p:nvPr/>
        </p:nvSpPr>
        <p:spPr>
          <a:xfrm rot="10800000" flipH="1">
            <a:off x="786960" y="1013040"/>
            <a:ext cx="387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83" name="Google Shape;83;p4"/>
          <p:cNvCxnSpPr/>
          <p:nvPr/>
        </p:nvCxnSpPr>
        <p:spPr>
          <a:xfrm>
            <a:off x="1499400" y="293040"/>
            <a:ext cx="38296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4" name="Google Shape;84;p4"/>
          <p:cNvSpPr/>
          <p:nvPr/>
        </p:nvSpPr>
        <p:spPr>
          <a:xfrm>
            <a:off x="1910360" y="1869080"/>
            <a:ext cx="21216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開發目的</a:t>
            </a:r>
            <a:endParaRPr sz="2800" b="1">
              <a:solidFill>
                <a:srgbClr val="0A477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7641420" y="1865993"/>
            <a:ext cx="18267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開發環境</a:t>
            </a:r>
            <a:endParaRPr sz="3000" b="1">
              <a:solidFill>
                <a:srgbClr val="0A477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86" name="Google Shape;86;p4"/>
          <p:cNvCxnSpPr/>
          <p:nvPr/>
        </p:nvCxnSpPr>
        <p:spPr>
          <a:xfrm>
            <a:off x="1836200" y="2392160"/>
            <a:ext cx="2555400" cy="0"/>
          </a:xfrm>
          <a:prstGeom prst="straightConnector1">
            <a:avLst/>
          </a:prstGeom>
          <a:noFill/>
          <a:ln w="9525" cap="flat" cmpd="sng">
            <a:solidFill>
              <a:srgbClr val="1E817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7" name="Google Shape;87;p4"/>
          <p:cNvCxnSpPr/>
          <p:nvPr/>
        </p:nvCxnSpPr>
        <p:spPr>
          <a:xfrm>
            <a:off x="7484100" y="2389072"/>
            <a:ext cx="2826300" cy="0"/>
          </a:xfrm>
          <a:prstGeom prst="straightConnector1">
            <a:avLst/>
          </a:prstGeom>
          <a:noFill/>
          <a:ln w="9525" cap="flat" cmpd="sng">
            <a:solidFill>
              <a:srgbClr val="1E81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8" name="Google Shape;88;p4"/>
          <p:cNvSpPr txBox="1"/>
          <p:nvPr/>
        </p:nvSpPr>
        <p:spPr>
          <a:xfrm>
            <a:off x="1836200" y="2782675"/>
            <a:ext cx="36906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人臉辨識技術在目前已廣泛運用於，出入境、特定場所的出入、甚至是協助警方辦案。</a:t>
            </a:r>
            <a:endParaRPr lang="en-US" altLang="zh-TW" sz="20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此次專題將運用人臉辨識技術</a:t>
            </a:r>
            <a:r>
              <a:rPr lang="en-US" sz="2000" b="1" dirty="0" err="1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識別使用者，以實現</a:t>
            </a:r>
            <a:r>
              <a:rPr lang="zh-TW" alt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使用者在</a:t>
            </a:r>
            <a:r>
              <a:rPr lang="en-US" sz="2000" b="1" dirty="0" err="1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Client端註冊與登入的功能</a:t>
            </a:r>
            <a:endParaRPr sz="20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7424275" y="2836975"/>
            <a:ext cx="40584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作業環境</a:t>
            </a:r>
            <a:r>
              <a:rPr 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程式語言</a:t>
            </a:r>
            <a:r>
              <a:rPr 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開發工具</a:t>
            </a:r>
            <a:r>
              <a:rPr 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: </a:t>
            </a:r>
            <a:r>
              <a:rPr lang="zh-TW" alt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   </a:t>
            </a:r>
            <a:r>
              <a:rPr 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</a:t>
            </a:r>
            <a:r>
              <a:rPr lang="en-US" altLang="zh-TW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  <a:r>
              <a:rPr lang="zh-TW" alt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Code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  <a:r>
              <a:rPr lang="en-US" sz="2000" b="1" dirty="0" err="1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Libary</a:t>
            </a:r>
            <a:r>
              <a:rPr lang="en-US" sz="20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6" name="python-logo.png" descr="python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702" y="3233385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91" y="2710636"/>
            <a:ext cx="1633588" cy="630182"/>
          </a:xfrm>
          <a:prstGeom prst="rect">
            <a:avLst/>
          </a:prstGeom>
        </p:spPr>
      </p:pic>
      <p:pic>
        <p:nvPicPr>
          <p:cNvPr id="28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02" y="4789349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32" y="4877972"/>
            <a:ext cx="1758696" cy="6961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34" y="3709604"/>
            <a:ext cx="1428571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6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554007" y="0"/>
            <a:ext cx="8030605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806876" y="0"/>
            <a:ext cx="1650735" cy="14097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539812" y="0"/>
            <a:ext cx="3554121" cy="6858000"/>
          </a:xfrm>
          <a:custGeom>
            <a:avLst/>
            <a:gdLst>
              <a:gd name="connsiteX0" fmla="*/ 4152952 w 4539361"/>
              <a:gd name="connsiteY0" fmla="*/ 0 h 6858000"/>
              <a:gd name="connsiteX1" fmla="*/ 4539361 w 4539361"/>
              <a:gd name="connsiteY1" fmla="*/ 0 h 6858000"/>
              <a:gd name="connsiteX2" fmla="*/ 2232038 w 4539361"/>
              <a:gd name="connsiteY2" fmla="*/ 2286000 h 6858000"/>
              <a:gd name="connsiteX3" fmla="*/ 4515543 w 4539361"/>
              <a:gd name="connsiteY3" fmla="*/ 4572000 h 6858000"/>
              <a:gd name="connsiteX4" fmla="*/ 4527452 w 4539361"/>
              <a:gd name="connsiteY4" fmla="*/ 4572000 h 6858000"/>
              <a:gd name="connsiteX5" fmla="*/ 2243947 w 4539361"/>
              <a:gd name="connsiteY5" fmla="*/ 6858000 h 6858000"/>
              <a:gd name="connsiteX6" fmla="*/ 1857538 w 4539361"/>
              <a:gd name="connsiteY6" fmla="*/ 6858000 h 6858000"/>
              <a:gd name="connsiteX7" fmla="*/ 4141043 w 4539361"/>
              <a:gd name="connsiteY7" fmla="*/ 4572000 h 6858000"/>
              <a:gd name="connsiteX8" fmla="*/ 4129134 w 4539361"/>
              <a:gd name="connsiteY8" fmla="*/ 4572000 h 6858000"/>
              <a:gd name="connsiteX9" fmla="*/ 1845629 w 4539361"/>
              <a:gd name="connsiteY9" fmla="*/ 2286000 h 6858000"/>
              <a:gd name="connsiteX10" fmla="*/ 3691544 w 4539361"/>
              <a:gd name="connsiteY10" fmla="*/ 0 h 6858000"/>
              <a:gd name="connsiteX11" fmla="*/ 4077953 w 4539361"/>
              <a:gd name="connsiteY11" fmla="*/ 0 h 6858000"/>
              <a:gd name="connsiteX12" fmla="*/ 1770630 w 4539361"/>
              <a:gd name="connsiteY12" fmla="*/ 2286000 h 6858000"/>
              <a:gd name="connsiteX13" fmla="*/ 4054135 w 4539361"/>
              <a:gd name="connsiteY13" fmla="*/ 4572000 h 6858000"/>
              <a:gd name="connsiteX14" fmla="*/ 4066044 w 4539361"/>
              <a:gd name="connsiteY14" fmla="*/ 4572000 h 6858000"/>
              <a:gd name="connsiteX15" fmla="*/ 1782539 w 4539361"/>
              <a:gd name="connsiteY15" fmla="*/ 6858000 h 6858000"/>
              <a:gd name="connsiteX16" fmla="*/ 1396130 w 4539361"/>
              <a:gd name="connsiteY16" fmla="*/ 6858000 h 6858000"/>
              <a:gd name="connsiteX17" fmla="*/ 3679635 w 4539361"/>
              <a:gd name="connsiteY17" fmla="*/ 4572000 h 6858000"/>
              <a:gd name="connsiteX18" fmla="*/ 3667726 w 4539361"/>
              <a:gd name="connsiteY18" fmla="*/ 4572000 h 6858000"/>
              <a:gd name="connsiteX19" fmla="*/ 1384221 w 4539361"/>
              <a:gd name="connsiteY19" fmla="*/ 2286000 h 6858000"/>
              <a:gd name="connsiteX20" fmla="*/ 3230137 w 4539361"/>
              <a:gd name="connsiteY20" fmla="*/ 0 h 6858000"/>
              <a:gd name="connsiteX21" fmla="*/ 3616546 w 4539361"/>
              <a:gd name="connsiteY21" fmla="*/ 0 h 6858000"/>
              <a:gd name="connsiteX22" fmla="*/ 1309223 w 4539361"/>
              <a:gd name="connsiteY22" fmla="*/ 2286000 h 6858000"/>
              <a:gd name="connsiteX23" fmla="*/ 3592728 w 4539361"/>
              <a:gd name="connsiteY23" fmla="*/ 4572000 h 6858000"/>
              <a:gd name="connsiteX24" fmla="*/ 3604637 w 4539361"/>
              <a:gd name="connsiteY24" fmla="*/ 4572000 h 6858000"/>
              <a:gd name="connsiteX25" fmla="*/ 1321132 w 4539361"/>
              <a:gd name="connsiteY25" fmla="*/ 6858000 h 6858000"/>
              <a:gd name="connsiteX26" fmla="*/ 934723 w 4539361"/>
              <a:gd name="connsiteY26" fmla="*/ 6858000 h 6858000"/>
              <a:gd name="connsiteX27" fmla="*/ 3218228 w 4539361"/>
              <a:gd name="connsiteY27" fmla="*/ 4572000 h 6858000"/>
              <a:gd name="connsiteX28" fmla="*/ 3206319 w 4539361"/>
              <a:gd name="connsiteY28" fmla="*/ 4572000 h 6858000"/>
              <a:gd name="connsiteX29" fmla="*/ 922814 w 4539361"/>
              <a:gd name="connsiteY29" fmla="*/ 2286000 h 6858000"/>
              <a:gd name="connsiteX30" fmla="*/ 2768730 w 4539361"/>
              <a:gd name="connsiteY30" fmla="*/ 0 h 6858000"/>
              <a:gd name="connsiteX31" fmla="*/ 3155139 w 4539361"/>
              <a:gd name="connsiteY31" fmla="*/ 0 h 6858000"/>
              <a:gd name="connsiteX32" fmla="*/ 847816 w 4539361"/>
              <a:gd name="connsiteY32" fmla="*/ 2286000 h 6858000"/>
              <a:gd name="connsiteX33" fmla="*/ 3131321 w 4539361"/>
              <a:gd name="connsiteY33" fmla="*/ 4572000 h 6858000"/>
              <a:gd name="connsiteX34" fmla="*/ 3143230 w 4539361"/>
              <a:gd name="connsiteY34" fmla="*/ 4572000 h 6858000"/>
              <a:gd name="connsiteX35" fmla="*/ 859725 w 4539361"/>
              <a:gd name="connsiteY35" fmla="*/ 6858000 h 6858000"/>
              <a:gd name="connsiteX36" fmla="*/ 473316 w 4539361"/>
              <a:gd name="connsiteY36" fmla="*/ 6858000 h 6858000"/>
              <a:gd name="connsiteX37" fmla="*/ 2756821 w 4539361"/>
              <a:gd name="connsiteY37" fmla="*/ 4572000 h 6858000"/>
              <a:gd name="connsiteX38" fmla="*/ 2744912 w 4539361"/>
              <a:gd name="connsiteY38" fmla="*/ 4572000 h 6858000"/>
              <a:gd name="connsiteX39" fmla="*/ 461407 w 4539361"/>
              <a:gd name="connsiteY39" fmla="*/ 2286000 h 6858000"/>
              <a:gd name="connsiteX40" fmla="*/ 2307323 w 4539361"/>
              <a:gd name="connsiteY40" fmla="*/ 0 h 6858000"/>
              <a:gd name="connsiteX41" fmla="*/ 2693732 w 4539361"/>
              <a:gd name="connsiteY41" fmla="*/ 0 h 6858000"/>
              <a:gd name="connsiteX42" fmla="*/ 386409 w 4539361"/>
              <a:gd name="connsiteY42" fmla="*/ 2286000 h 6858000"/>
              <a:gd name="connsiteX43" fmla="*/ 2669914 w 4539361"/>
              <a:gd name="connsiteY43" fmla="*/ 4572000 h 6858000"/>
              <a:gd name="connsiteX44" fmla="*/ 2681823 w 4539361"/>
              <a:gd name="connsiteY44" fmla="*/ 4572000 h 6858000"/>
              <a:gd name="connsiteX45" fmla="*/ 398318 w 4539361"/>
              <a:gd name="connsiteY45" fmla="*/ 6858000 h 6858000"/>
              <a:gd name="connsiteX46" fmla="*/ 11909 w 4539361"/>
              <a:gd name="connsiteY46" fmla="*/ 6858000 h 6858000"/>
              <a:gd name="connsiteX47" fmla="*/ 2295414 w 4539361"/>
              <a:gd name="connsiteY47" fmla="*/ 4572000 h 6858000"/>
              <a:gd name="connsiteX48" fmla="*/ 2283505 w 4539361"/>
              <a:gd name="connsiteY48" fmla="*/ 4572000 h 6858000"/>
              <a:gd name="connsiteX49" fmla="*/ 0 w 4539361"/>
              <a:gd name="connsiteY49" fmla="*/ 228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39361" h="6858000">
                <a:moveTo>
                  <a:pt x="4152952" y="0"/>
                </a:moveTo>
                <a:lnTo>
                  <a:pt x="4539361" y="0"/>
                </a:lnTo>
                <a:lnTo>
                  <a:pt x="2232038" y="2286000"/>
                </a:lnTo>
                <a:lnTo>
                  <a:pt x="4515543" y="4572000"/>
                </a:lnTo>
                <a:lnTo>
                  <a:pt x="4527452" y="4572000"/>
                </a:lnTo>
                <a:lnTo>
                  <a:pt x="2243947" y="6858000"/>
                </a:lnTo>
                <a:lnTo>
                  <a:pt x="1857538" y="6858000"/>
                </a:lnTo>
                <a:lnTo>
                  <a:pt x="4141043" y="4572000"/>
                </a:lnTo>
                <a:lnTo>
                  <a:pt x="4129134" y="4572000"/>
                </a:lnTo>
                <a:lnTo>
                  <a:pt x="1845629" y="2286000"/>
                </a:lnTo>
                <a:close/>
                <a:moveTo>
                  <a:pt x="3691544" y="0"/>
                </a:moveTo>
                <a:lnTo>
                  <a:pt x="4077953" y="0"/>
                </a:lnTo>
                <a:lnTo>
                  <a:pt x="1770630" y="2286000"/>
                </a:lnTo>
                <a:lnTo>
                  <a:pt x="4054135" y="4572000"/>
                </a:lnTo>
                <a:lnTo>
                  <a:pt x="4066044" y="4572000"/>
                </a:lnTo>
                <a:lnTo>
                  <a:pt x="1782539" y="6858000"/>
                </a:lnTo>
                <a:lnTo>
                  <a:pt x="1396130" y="6858000"/>
                </a:lnTo>
                <a:lnTo>
                  <a:pt x="3679635" y="4572000"/>
                </a:lnTo>
                <a:lnTo>
                  <a:pt x="3667726" y="4572000"/>
                </a:lnTo>
                <a:lnTo>
                  <a:pt x="1384221" y="2286000"/>
                </a:lnTo>
                <a:close/>
                <a:moveTo>
                  <a:pt x="3230137" y="0"/>
                </a:moveTo>
                <a:lnTo>
                  <a:pt x="3616546" y="0"/>
                </a:lnTo>
                <a:lnTo>
                  <a:pt x="1309223" y="2286000"/>
                </a:lnTo>
                <a:lnTo>
                  <a:pt x="3592728" y="4572000"/>
                </a:lnTo>
                <a:lnTo>
                  <a:pt x="3604637" y="4572000"/>
                </a:lnTo>
                <a:lnTo>
                  <a:pt x="1321132" y="6858000"/>
                </a:lnTo>
                <a:lnTo>
                  <a:pt x="934723" y="6858000"/>
                </a:lnTo>
                <a:lnTo>
                  <a:pt x="3218228" y="4572000"/>
                </a:lnTo>
                <a:lnTo>
                  <a:pt x="3206319" y="4572000"/>
                </a:lnTo>
                <a:lnTo>
                  <a:pt x="922814" y="2286000"/>
                </a:lnTo>
                <a:close/>
                <a:moveTo>
                  <a:pt x="2768730" y="0"/>
                </a:moveTo>
                <a:lnTo>
                  <a:pt x="3155139" y="0"/>
                </a:lnTo>
                <a:lnTo>
                  <a:pt x="847816" y="2286000"/>
                </a:lnTo>
                <a:lnTo>
                  <a:pt x="3131321" y="4572000"/>
                </a:lnTo>
                <a:lnTo>
                  <a:pt x="3143230" y="4572000"/>
                </a:lnTo>
                <a:lnTo>
                  <a:pt x="859725" y="6858000"/>
                </a:lnTo>
                <a:lnTo>
                  <a:pt x="473316" y="6858000"/>
                </a:lnTo>
                <a:lnTo>
                  <a:pt x="2756821" y="4572000"/>
                </a:lnTo>
                <a:lnTo>
                  <a:pt x="2744912" y="4572000"/>
                </a:lnTo>
                <a:lnTo>
                  <a:pt x="461407" y="2286000"/>
                </a:lnTo>
                <a:close/>
                <a:moveTo>
                  <a:pt x="2307323" y="0"/>
                </a:moveTo>
                <a:lnTo>
                  <a:pt x="2693732" y="0"/>
                </a:lnTo>
                <a:lnTo>
                  <a:pt x="386409" y="2286000"/>
                </a:lnTo>
                <a:lnTo>
                  <a:pt x="2669914" y="4572000"/>
                </a:lnTo>
                <a:lnTo>
                  <a:pt x="2681823" y="4572000"/>
                </a:lnTo>
                <a:lnTo>
                  <a:pt x="398318" y="6858000"/>
                </a:lnTo>
                <a:lnTo>
                  <a:pt x="11909" y="6858000"/>
                </a:lnTo>
                <a:lnTo>
                  <a:pt x="2295414" y="4572000"/>
                </a:lnTo>
                <a:lnTo>
                  <a:pt x="2283505" y="4572000"/>
                </a:lnTo>
                <a:lnTo>
                  <a:pt x="0" y="2286000"/>
                </a:lnTo>
                <a:close/>
              </a:path>
            </a:pathLst>
          </a:custGeom>
          <a:blipFill>
            <a:blip r:embed="rId3">
              <a:grayscl/>
            </a:blip>
            <a:srcRect/>
            <a:stretch>
              <a:fillRect l="-84528" r="-840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729443" y="203237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729443" y="3079995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菱形 16"/>
          <p:cNvSpPr/>
          <p:nvPr/>
        </p:nvSpPr>
        <p:spPr>
          <a:xfrm>
            <a:off x="729443" y="412761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菱形 17"/>
          <p:cNvSpPr/>
          <p:nvPr/>
        </p:nvSpPr>
        <p:spPr>
          <a:xfrm>
            <a:off x="729443" y="5175232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615545" y="21207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團隊成員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15545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</a:t>
            </a:r>
            <a:r>
              <a:rPr lang="zh-CN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15545" y="421601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專題架構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15545" y="526363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智慧鏡介面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596463" y="2045988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5</a:t>
            </a:r>
            <a:endParaRPr lang="zh-CN" altLang="en-US" dirty="0"/>
          </a:p>
        </p:txBody>
      </p:sp>
      <p:sp>
        <p:nvSpPr>
          <p:cNvPr id="24" name="菱形 23"/>
          <p:cNvSpPr/>
          <p:nvPr/>
        </p:nvSpPr>
        <p:spPr>
          <a:xfrm>
            <a:off x="4596463" y="3093607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6</a:t>
            </a:r>
            <a:endParaRPr lang="zh-CN" altLang="en-US" dirty="0"/>
          </a:p>
        </p:txBody>
      </p:sp>
      <p:sp>
        <p:nvSpPr>
          <p:cNvPr id="25" name="菱形 24"/>
          <p:cNvSpPr/>
          <p:nvPr/>
        </p:nvSpPr>
        <p:spPr>
          <a:xfrm>
            <a:off x="4596463" y="414122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7</a:t>
            </a:r>
            <a:endParaRPr lang="zh-CN" altLang="en-US" dirty="0"/>
          </a:p>
        </p:txBody>
      </p:sp>
      <p:sp>
        <p:nvSpPr>
          <p:cNvPr id="26" name="菱形 25"/>
          <p:cNvSpPr/>
          <p:nvPr/>
        </p:nvSpPr>
        <p:spPr>
          <a:xfrm>
            <a:off x="4596463" y="518884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8</a:t>
            </a:r>
            <a:endParaRPr lang="zh-CN" altLang="en-US" dirty="0"/>
          </a:p>
        </p:txBody>
      </p:sp>
      <p:sp>
        <p:nvSpPr>
          <p:cNvPr id="27" name="文本框 18"/>
          <p:cNvSpPr txBox="1"/>
          <p:nvPr/>
        </p:nvSpPr>
        <p:spPr>
          <a:xfrm>
            <a:off x="5482565" y="213438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人臉辨識登入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5482565" y="318100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手勢辨識操作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5482565" y="4229625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Web API 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資料庫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5482565" y="5277243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後端網頁 </a:t>
            </a:r>
            <a:r>
              <a:rPr lang="en-US" altLang="zh-TW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居家安全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文本框 13">
            <a:extLst>
              <a:ext uri="{FF2B5EF4-FFF2-40B4-BE49-F238E27FC236}">
                <a16:creationId xmlns:a16="http://schemas.microsoft.com/office/drawing/2014/main" id="{86D0D400-9DDD-44A4-855C-8382D6074A51}"/>
              </a:ext>
            </a:extLst>
          </p:cNvPr>
          <p:cNvSpPr txBox="1"/>
          <p:nvPr/>
        </p:nvSpPr>
        <p:spPr>
          <a:xfrm>
            <a:off x="893763" y="451187"/>
            <a:ext cx="368241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7e9721b513_0_32"/>
          <p:cNvSpPr/>
          <p:nvPr/>
        </p:nvSpPr>
        <p:spPr>
          <a:xfrm>
            <a:off x="786960" y="307800"/>
            <a:ext cx="4601100" cy="6855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g7e9721b513_0_32"/>
          <p:cNvGrpSpPr/>
          <p:nvPr/>
        </p:nvGrpSpPr>
        <p:grpSpPr>
          <a:xfrm>
            <a:off x="220380" y="293040"/>
            <a:ext cx="1231380" cy="718920"/>
            <a:chOff x="220380" y="293040"/>
            <a:chExt cx="1231380" cy="718920"/>
          </a:xfrm>
        </p:grpSpPr>
        <p:sp>
          <p:nvSpPr>
            <p:cNvPr id="147" name="Google Shape;147;g7e9721b513_0_32"/>
            <p:cNvSpPr/>
            <p:nvPr/>
          </p:nvSpPr>
          <p:spPr>
            <a:xfrm>
              <a:off x="236160" y="307800"/>
              <a:ext cx="1215600" cy="68550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8" name="Google Shape;148;g7e9721b513_0_32"/>
            <p:cNvCxnSpPr/>
            <p:nvPr/>
          </p:nvCxnSpPr>
          <p:spPr>
            <a:xfrm flipH="1">
              <a:off x="220380" y="293040"/>
              <a:ext cx="686100" cy="687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" name="Google Shape;149;g7e9721b513_0_32"/>
            <p:cNvCxnSpPr/>
            <p:nvPr/>
          </p:nvCxnSpPr>
          <p:spPr>
            <a:xfrm>
              <a:off x="227880" y="101196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0" name="Google Shape;150;g7e9721b513_0_32"/>
            <p:cNvCxnSpPr/>
            <p:nvPr/>
          </p:nvCxnSpPr>
          <p:spPr>
            <a:xfrm>
              <a:off x="940320" y="29304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51" name="Google Shape;151;g7e9721b513_0_32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152" name="Google Shape;152;g7e9721b513_0_32"/>
            <p:cNvCxnSpPr/>
            <p:nvPr/>
          </p:nvCxnSpPr>
          <p:spPr>
            <a:xfrm>
              <a:off x="4721040" y="101052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153" name="Google Shape;153;g7e9721b513_0_32"/>
            <p:cNvGrpSpPr/>
            <p:nvPr/>
          </p:nvGrpSpPr>
          <p:grpSpPr>
            <a:xfrm>
              <a:off x="4721400" y="291240"/>
              <a:ext cx="1227960" cy="702780"/>
              <a:chOff x="4721400" y="291240"/>
              <a:chExt cx="1227960" cy="702780"/>
            </a:xfrm>
          </p:grpSpPr>
          <p:sp>
            <p:nvSpPr>
              <p:cNvPr id="154" name="Google Shape;154;g7e9721b513_0_32"/>
              <p:cNvSpPr/>
              <p:nvPr/>
            </p:nvSpPr>
            <p:spPr>
              <a:xfrm>
                <a:off x="4721400" y="308520"/>
                <a:ext cx="1215600" cy="68550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5" name="Google Shape;155;g7e9721b513_0_32"/>
              <p:cNvCxnSpPr/>
              <p:nvPr/>
            </p:nvCxnSpPr>
            <p:spPr>
              <a:xfrm flipH="1">
                <a:off x="5263560" y="306000"/>
                <a:ext cx="685800" cy="68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56" name="Google Shape;156;g7e9721b513_0_32"/>
              <p:cNvCxnSpPr/>
              <p:nvPr/>
            </p:nvCxnSpPr>
            <p:spPr>
              <a:xfrm>
                <a:off x="5433480" y="291240"/>
                <a:ext cx="4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157" name="Google Shape;157;g7e9721b513_0_32"/>
          <p:cNvSpPr/>
          <p:nvPr/>
        </p:nvSpPr>
        <p:spPr>
          <a:xfrm>
            <a:off x="1115640" y="374400"/>
            <a:ext cx="384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rgbClr val="FFFFFF"/>
                </a:solidFill>
              </a:rPr>
              <a:t>流程圖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7e9721b513_0_32"/>
          <p:cNvSpPr/>
          <p:nvPr/>
        </p:nvSpPr>
        <p:spPr>
          <a:xfrm rot="10800000" flipH="1">
            <a:off x="786960" y="1013022"/>
            <a:ext cx="3874338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59" name="Google Shape;159;g7e9721b513_0_32"/>
          <p:cNvCxnSpPr/>
          <p:nvPr/>
        </p:nvCxnSpPr>
        <p:spPr>
          <a:xfrm>
            <a:off x="1499400" y="293040"/>
            <a:ext cx="38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20" y="1059180"/>
            <a:ext cx="7665192" cy="579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8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9721b513_0_5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17" name="Google Shape;117;g7e9721b513_0_5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9721b513_0_5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7e9721b513_0_5"/>
          <p:cNvSpPr/>
          <p:nvPr/>
        </p:nvSpPr>
        <p:spPr>
          <a:xfrm>
            <a:off x="786960" y="307800"/>
            <a:ext cx="4601100" cy="6855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g7e9721b513_0_5"/>
          <p:cNvGrpSpPr/>
          <p:nvPr/>
        </p:nvGrpSpPr>
        <p:grpSpPr>
          <a:xfrm>
            <a:off x="220380" y="293040"/>
            <a:ext cx="1231380" cy="718920"/>
            <a:chOff x="220380" y="293040"/>
            <a:chExt cx="1231380" cy="718920"/>
          </a:xfrm>
        </p:grpSpPr>
        <p:sp>
          <p:nvSpPr>
            <p:cNvPr id="121" name="Google Shape;121;g7e9721b513_0_5"/>
            <p:cNvSpPr/>
            <p:nvPr/>
          </p:nvSpPr>
          <p:spPr>
            <a:xfrm>
              <a:off x="236160" y="307800"/>
              <a:ext cx="1215600" cy="68550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g7e9721b513_0_5"/>
            <p:cNvCxnSpPr/>
            <p:nvPr/>
          </p:nvCxnSpPr>
          <p:spPr>
            <a:xfrm flipH="1">
              <a:off x="220380" y="293040"/>
              <a:ext cx="686100" cy="687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23" name="Google Shape;123;g7e9721b513_0_5"/>
            <p:cNvCxnSpPr/>
            <p:nvPr/>
          </p:nvCxnSpPr>
          <p:spPr>
            <a:xfrm>
              <a:off x="227880" y="101196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24" name="Google Shape;124;g7e9721b513_0_5"/>
            <p:cNvCxnSpPr/>
            <p:nvPr/>
          </p:nvCxnSpPr>
          <p:spPr>
            <a:xfrm>
              <a:off x="940320" y="29304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25" name="Google Shape;125;g7e9721b513_0_5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126" name="Google Shape;126;g7e9721b513_0_5"/>
            <p:cNvCxnSpPr/>
            <p:nvPr/>
          </p:nvCxnSpPr>
          <p:spPr>
            <a:xfrm>
              <a:off x="4721040" y="101052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127" name="Google Shape;127;g7e9721b513_0_5"/>
            <p:cNvGrpSpPr/>
            <p:nvPr/>
          </p:nvGrpSpPr>
          <p:grpSpPr>
            <a:xfrm>
              <a:off x="4721400" y="291240"/>
              <a:ext cx="1227960" cy="702780"/>
              <a:chOff x="4721400" y="291240"/>
              <a:chExt cx="1227960" cy="702780"/>
            </a:xfrm>
          </p:grpSpPr>
          <p:sp>
            <p:nvSpPr>
              <p:cNvPr id="128" name="Google Shape;128;g7e9721b513_0_5"/>
              <p:cNvSpPr/>
              <p:nvPr/>
            </p:nvSpPr>
            <p:spPr>
              <a:xfrm>
                <a:off x="4721400" y="308520"/>
                <a:ext cx="1215600" cy="68550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9" name="Google Shape;129;g7e9721b513_0_5"/>
              <p:cNvCxnSpPr/>
              <p:nvPr/>
            </p:nvCxnSpPr>
            <p:spPr>
              <a:xfrm flipH="1">
                <a:off x="5263560" y="306000"/>
                <a:ext cx="685800" cy="68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30" name="Google Shape;130;g7e9721b513_0_5"/>
              <p:cNvCxnSpPr/>
              <p:nvPr/>
            </p:nvCxnSpPr>
            <p:spPr>
              <a:xfrm>
                <a:off x="5433480" y="291240"/>
                <a:ext cx="4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131" name="Google Shape;131;g7e9721b513_0_5"/>
          <p:cNvSpPr/>
          <p:nvPr/>
        </p:nvSpPr>
        <p:spPr>
          <a:xfrm>
            <a:off x="1115640" y="374400"/>
            <a:ext cx="384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</a:rPr>
              <a:t>註冊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7e9721b513_0_5"/>
          <p:cNvSpPr/>
          <p:nvPr/>
        </p:nvSpPr>
        <p:spPr>
          <a:xfrm rot="10800000" flipH="1">
            <a:off x="786960" y="1013022"/>
            <a:ext cx="3874338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33" name="Google Shape;133;g7e9721b513_0_5"/>
          <p:cNvCxnSpPr/>
          <p:nvPr/>
        </p:nvCxnSpPr>
        <p:spPr>
          <a:xfrm>
            <a:off x="1499400" y="293040"/>
            <a:ext cx="38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34" name="Google Shape;134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31" y="2756093"/>
            <a:ext cx="4601101" cy="385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7e9721b51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381" y="2756093"/>
            <a:ext cx="6005888" cy="3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7e9721b513_0_5"/>
          <p:cNvSpPr/>
          <p:nvPr/>
        </p:nvSpPr>
        <p:spPr>
          <a:xfrm>
            <a:off x="5241444" y="4343918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4431" y="1833878"/>
            <a:ext cx="11369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 分類器進行臉部偵測</a:t>
            </a:r>
            <a:r>
              <a:rPr lang="en-US" altLang="zh-TW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               2.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擷取臉部照片轉換成灰階照片做儲存</a:t>
            </a:r>
            <a:endParaRPr lang="en-US" sz="22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50707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7e9721b513_0_32"/>
          <p:cNvSpPr/>
          <p:nvPr/>
        </p:nvSpPr>
        <p:spPr>
          <a:xfrm>
            <a:off x="786960" y="307800"/>
            <a:ext cx="4601100" cy="6855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g7e9721b513_0_32"/>
          <p:cNvGrpSpPr/>
          <p:nvPr/>
        </p:nvGrpSpPr>
        <p:grpSpPr>
          <a:xfrm>
            <a:off x="220380" y="293040"/>
            <a:ext cx="1231380" cy="718920"/>
            <a:chOff x="220380" y="293040"/>
            <a:chExt cx="1231380" cy="718920"/>
          </a:xfrm>
        </p:grpSpPr>
        <p:sp>
          <p:nvSpPr>
            <p:cNvPr id="147" name="Google Shape;147;g7e9721b513_0_32"/>
            <p:cNvSpPr/>
            <p:nvPr/>
          </p:nvSpPr>
          <p:spPr>
            <a:xfrm>
              <a:off x="236160" y="307800"/>
              <a:ext cx="1215600" cy="68550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8" name="Google Shape;148;g7e9721b513_0_32"/>
            <p:cNvCxnSpPr/>
            <p:nvPr/>
          </p:nvCxnSpPr>
          <p:spPr>
            <a:xfrm flipH="1">
              <a:off x="220380" y="293040"/>
              <a:ext cx="686100" cy="687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" name="Google Shape;149;g7e9721b513_0_32"/>
            <p:cNvCxnSpPr/>
            <p:nvPr/>
          </p:nvCxnSpPr>
          <p:spPr>
            <a:xfrm>
              <a:off x="227880" y="101196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0" name="Google Shape;150;g7e9721b513_0_32"/>
            <p:cNvCxnSpPr/>
            <p:nvPr/>
          </p:nvCxnSpPr>
          <p:spPr>
            <a:xfrm>
              <a:off x="940320" y="29304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51" name="Google Shape;151;g7e9721b513_0_32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152" name="Google Shape;152;g7e9721b513_0_32"/>
            <p:cNvCxnSpPr/>
            <p:nvPr/>
          </p:nvCxnSpPr>
          <p:spPr>
            <a:xfrm>
              <a:off x="4721040" y="101052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153" name="Google Shape;153;g7e9721b513_0_32"/>
            <p:cNvGrpSpPr/>
            <p:nvPr/>
          </p:nvGrpSpPr>
          <p:grpSpPr>
            <a:xfrm>
              <a:off x="4721400" y="291240"/>
              <a:ext cx="1227960" cy="702780"/>
              <a:chOff x="4721400" y="291240"/>
              <a:chExt cx="1227960" cy="702780"/>
            </a:xfrm>
          </p:grpSpPr>
          <p:sp>
            <p:nvSpPr>
              <p:cNvPr id="154" name="Google Shape;154;g7e9721b513_0_32"/>
              <p:cNvSpPr/>
              <p:nvPr/>
            </p:nvSpPr>
            <p:spPr>
              <a:xfrm>
                <a:off x="4721400" y="308520"/>
                <a:ext cx="1215600" cy="68550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5" name="Google Shape;155;g7e9721b513_0_32"/>
              <p:cNvCxnSpPr/>
              <p:nvPr/>
            </p:nvCxnSpPr>
            <p:spPr>
              <a:xfrm flipH="1">
                <a:off x="5263560" y="306000"/>
                <a:ext cx="685800" cy="68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56" name="Google Shape;156;g7e9721b513_0_32"/>
              <p:cNvCxnSpPr/>
              <p:nvPr/>
            </p:nvCxnSpPr>
            <p:spPr>
              <a:xfrm>
                <a:off x="5433480" y="291240"/>
                <a:ext cx="4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157" name="Google Shape;157;g7e9721b513_0_32"/>
          <p:cNvSpPr/>
          <p:nvPr/>
        </p:nvSpPr>
        <p:spPr>
          <a:xfrm>
            <a:off x="1115640" y="374400"/>
            <a:ext cx="384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</a:rPr>
              <a:t>訓練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7e9721b513_0_32"/>
          <p:cNvSpPr/>
          <p:nvPr/>
        </p:nvSpPr>
        <p:spPr>
          <a:xfrm rot="10800000" flipH="1">
            <a:off x="786960" y="1013022"/>
            <a:ext cx="3874338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59" name="Google Shape;159;g7e9721b513_0_32"/>
          <p:cNvCxnSpPr/>
          <p:nvPr/>
        </p:nvCxnSpPr>
        <p:spPr>
          <a:xfrm>
            <a:off x="1499400" y="293040"/>
            <a:ext cx="38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0" name="Google Shape;135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56" y="2545781"/>
            <a:ext cx="5022124" cy="37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6272424" y="2518050"/>
            <a:ext cx="519725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opencv_lbphfaces</a:t>
            </a:r>
            <a:r>
              <a:rPr lang="en-US" sz="1200" dirty="0"/>
              <a:t>:</a:t>
            </a:r>
          </a:p>
          <a:p>
            <a:r>
              <a:rPr lang="en-US" sz="1200" dirty="0"/>
              <a:t>   threshold: 1.7976931348623157e+308</a:t>
            </a:r>
          </a:p>
          <a:p>
            <a:r>
              <a:rPr lang="en-US" sz="1200" dirty="0"/>
              <a:t>   radius: 1</a:t>
            </a:r>
          </a:p>
          <a:p>
            <a:r>
              <a:rPr lang="en-US" sz="1200" dirty="0"/>
              <a:t>   neighbors: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grid_x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grid_y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histograms:</a:t>
            </a:r>
          </a:p>
          <a:p>
            <a:r>
              <a:rPr lang="en-US" sz="1200" dirty="0"/>
              <a:t>      - !!</a:t>
            </a:r>
            <a:r>
              <a:rPr lang="en-US" sz="1200" dirty="0" err="1"/>
              <a:t>opencv</a:t>
            </a:r>
            <a:r>
              <a:rPr lang="en-US" sz="1200" dirty="0"/>
              <a:t>-matrix</a:t>
            </a:r>
          </a:p>
          <a:p>
            <a:r>
              <a:rPr lang="en-US" sz="1200" dirty="0"/>
              <a:t>         rows: 1</a:t>
            </a:r>
          </a:p>
          <a:p>
            <a:r>
              <a:rPr lang="en-US" sz="1200" dirty="0"/>
              <a:t>         cols: 16384</a:t>
            </a:r>
          </a:p>
          <a:p>
            <a:r>
              <a:rPr lang="en-US" sz="1200" dirty="0"/>
              <a:t>         </a:t>
            </a:r>
            <a:r>
              <a:rPr lang="en-US" sz="1200" dirty="0" err="1"/>
              <a:t>dt</a:t>
            </a:r>
            <a:r>
              <a:rPr lang="en-US" sz="1200" dirty="0"/>
              <a:t>: f</a:t>
            </a:r>
          </a:p>
          <a:p>
            <a:r>
              <a:rPr lang="en-US" sz="1200" dirty="0"/>
              <a:t>         data: [ 4.44444455e-02, 2.22222228e-02, 0., 0., 4.44444455e-03,</a:t>
            </a:r>
          </a:p>
          <a:p>
            <a:r>
              <a:rPr lang="en-US" sz="1200" dirty="0"/>
              <a:t>             0., 0., 2.22222228e-02, 0., 0., 0., 0., 0., 0., 0., 0.,</a:t>
            </a:r>
          </a:p>
          <a:p>
            <a:r>
              <a:rPr lang="en-US" sz="1200" dirty="0"/>
              <a:t>             8.88888910e-03, 5.77777773e-02, 0., 0., 4.44444455e-03, 0.,</a:t>
            </a:r>
          </a:p>
          <a:p>
            <a:r>
              <a:rPr lang="en-US" sz="1200" dirty="0"/>
              <a:t>             0., 0., 0., 0., 0., 0., 0., 0., 0., 4.44444455e-03,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1.33333337e-02, 0., 0., 4.44444455e-03, 1.33333337e-02,</a:t>
            </a:r>
          </a:p>
          <a:p>
            <a:r>
              <a:rPr lang="en-US" sz="1200" dirty="0"/>
              <a:t>             4.44444455e-03, 4.44444455e-03, 0., 0., 0., 0., 0., 0., 0.,</a:t>
            </a:r>
          </a:p>
          <a:p>
            <a:r>
              <a:rPr lang="en-US" sz="1200" dirty="0"/>
              <a:t>             0., 0., 0., 4.44444455e-03, 0., 0., 0., 0., 0., 0., 0., 0.,</a:t>
            </a:r>
            <a:br>
              <a:rPr lang="en-US" sz="1200" dirty="0"/>
            </a:br>
            <a:r>
              <a:rPr lang="en-US" sz="1200" dirty="0"/>
              <a:t> 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                                                             </a:t>
            </a:r>
            <a:endParaRPr lang="en-US" altLang="zh-TW" sz="1200" dirty="0"/>
          </a:p>
          <a:p>
            <a:r>
              <a:rPr lang="en-US" sz="1200" dirty="0"/>
              <a:t>   </a:t>
            </a:r>
            <a:r>
              <a:rPr lang="zh-TW" altLang="en-US" sz="1200" dirty="0"/>
              <a:t>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altLang="zh-TW" sz="1200" dirty="0"/>
          </a:p>
          <a:p>
            <a:r>
              <a:rPr lang="en-US" sz="1200" dirty="0"/>
              <a:t> </a:t>
            </a:r>
            <a:r>
              <a:rPr lang="zh-TW" altLang="en-US" sz="1200" dirty="0"/>
              <a:t>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19660" y="1434905"/>
            <a:ext cx="52932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 分類器提取臉部特徵資料</a:t>
            </a:r>
            <a:endParaRPr lang="en-US" altLang="zh-TW" sz="22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2.LBPH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演算法進行訓練              </a:t>
            </a:r>
            <a:endParaRPr lang="en-US" sz="22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150665" y="1434905"/>
            <a:ext cx="4973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儲存</a:t>
            </a:r>
            <a:r>
              <a:rPr lang="en-US" altLang="zh-TW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檔</a:t>
            </a:r>
            <a:endParaRPr lang="en-US" sz="22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5" name="Google Shape;136;g7e9721b513_0_5"/>
          <p:cNvSpPr/>
          <p:nvPr/>
        </p:nvSpPr>
        <p:spPr>
          <a:xfrm>
            <a:off x="5704601" y="4188470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04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9721b513_0_5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66" name="Google Shape;166;g7e9721b513_0_5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e9721b513_0_54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7e9721b513_0_54"/>
          <p:cNvSpPr/>
          <p:nvPr/>
        </p:nvSpPr>
        <p:spPr>
          <a:xfrm>
            <a:off x="786960" y="307800"/>
            <a:ext cx="4601100" cy="6855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g7e9721b513_0_54"/>
          <p:cNvGrpSpPr/>
          <p:nvPr/>
        </p:nvGrpSpPr>
        <p:grpSpPr>
          <a:xfrm>
            <a:off x="220380" y="293040"/>
            <a:ext cx="1231380" cy="718920"/>
            <a:chOff x="220380" y="293040"/>
            <a:chExt cx="1231380" cy="718920"/>
          </a:xfrm>
        </p:grpSpPr>
        <p:sp>
          <p:nvSpPr>
            <p:cNvPr id="170" name="Google Shape;170;g7e9721b513_0_54"/>
            <p:cNvSpPr/>
            <p:nvPr/>
          </p:nvSpPr>
          <p:spPr>
            <a:xfrm>
              <a:off x="236160" y="307800"/>
              <a:ext cx="1215600" cy="68550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1" name="Google Shape;171;g7e9721b513_0_54"/>
            <p:cNvCxnSpPr/>
            <p:nvPr/>
          </p:nvCxnSpPr>
          <p:spPr>
            <a:xfrm flipH="1">
              <a:off x="220380" y="293040"/>
              <a:ext cx="686100" cy="687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2" name="Google Shape;172;g7e9721b513_0_54"/>
            <p:cNvCxnSpPr/>
            <p:nvPr/>
          </p:nvCxnSpPr>
          <p:spPr>
            <a:xfrm>
              <a:off x="227880" y="101196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3" name="Google Shape;173;g7e9721b513_0_54"/>
            <p:cNvCxnSpPr/>
            <p:nvPr/>
          </p:nvCxnSpPr>
          <p:spPr>
            <a:xfrm>
              <a:off x="940320" y="29304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74" name="Google Shape;174;g7e9721b513_0_54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175" name="Google Shape;175;g7e9721b513_0_54"/>
            <p:cNvCxnSpPr/>
            <p:nvPr/>
          </p:nvCxnSpPr>
          <p:spPr>
            <a:xfrm>
              <a:off x="4721040" y="1010520"/>
              <a:ext cx="490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176" name="Google Shape;176;g7e9721b513_0_54"/>
            <p:cNvGrpSpPr/>
            <p:nvPr/>
          </p:nvGrpSpPr>
          <p:grpSpPr>
            <a:xfrm>
              <a:off x="4721400" y="291240"/>
              <a:ext cx="1227960" cy="702780"/>
              <a:chOff x="4721400" y="291240"/>
              <a:chExt cx="1227960" cy="702780"/>
            </a:xfrm>
          </p:grpSpPr>
          <p:sp>
            <p:nvSpPr>
              <p:cNvPr id="177" name="Google Shape;177;g7e9721b513_0_54"/>
              <p:cNvSpPr/>
              <p:nvPr/>
            </p:nvSpPr>
            <p:spPr>
              <a:xfrm>
                <a:off x="4721400" y="308520"/>
                <a:ext cx="1215600" cy="68550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8" name="Google Shape;178;g7e9721b513_0_54"/>
              <p:cNvCxnSpPr/>
              <p:nvPr/>
            </p:nvCxnSpPr>
            <p:spPr>
              <a:xfrm flipH="1">
                <a:off x="5263560" y="306000"/>
                <a:ext cx="685800" cy="68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g7e9721b513_0_54"/>
              <p:cNvCxnSpPr/>
              <p:nvPr/>
            </p:nvCxnSpPr>
            <p:spPr>
              <a:xfrm>
                <a:off x="5433480" y="291240"/>
                <a:ext cx="4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180" name="Google Shape;180;g7e9721b513_0_54"/>
          <p:cNvSpPr/>
          <p:nvPr/>
        </p:nvSpPr>
        <p:spPr>
          <a:xfrm>
            <a:off x="1115640" y="374400"/>
            <a:ext cx="3847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</a:rPr>
              <a:t>辨識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7e9721b513_0_54"/>
          <p:cNvSpPr/>
          <p:nvPr/>
        </p:nvSpPr>
        <p:spPr>
          <a:xfrm rot="10800000" flipH="1">
            <a:off x="786960" y="1013022"/>
            <a:ext cx="3874338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82" name="Google Shape;182;g7e9721b513_0_54"/>
          <p:cNvCxnSpPr/>
          <p:nvPr/>
        </p:nvCxnSpPr>
        <p:spPr>
          <a:xfrm>
            <a:off x="1499400" y="293040"/>
            <a:ext cx="38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42" y="1887060"/>
            <a:ext cx="5553075" cy="4495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14431" y="1887060"/>
            <a:ext cx="54102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1.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載入</a:t>
            </a:r>
            <a:r>
              <a:rPr lang="en-US" altLang="zh-TW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檔</a:t>
            </a:r>
            <a:endParaRPr lang="en-US" altLang="zh-TW" sz="22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</a:endParaRPr>
          </a:p>
          <a:p>
            <a:endParaRPr lang="en-US" sz="22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</a:endParaRPr>
          </a:p>
          <a:p>
            <a:r>
              <a:rPr 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2.Haarcascade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 分類器進行臉部偵測</a:t>
            </a:r>
            <a:endParaRPr lang="en-US" altLang="zh-TW" sz="22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</a:endParaRPr>
          </a:p>
          <a:p>
            <a:endParaRPr lang="en-US" altLang="zh-TW" sz="22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即時擷取臉部特徵</a:t>
            </a:r>
            <a:endParaRPr lang="en-US" altLang="zh-TW" sz="22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</a:endParaRPr>
          </a:p>
          <a:p>
            <a:endParaRPr lang="en-US" altLang="zh-TW" sz="22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</a:endParaRPr>
          </a:p>
          <a:p>
            <a:r>
              <a:rPr 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4.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使用</a:t>
            </a:r>
            <a:r>
              <a:rPr lang="en-US" altLang="zh-TW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LBPH</a:t>
            </a:r>
            <a:r>
              <a:rPr lang="zh-TW" altLang="en-US" sz="2200" b="1" dirty="0">
                <a:solidFill>
                  <a:srgbClr val="0A4776"/>
                </a:solidFill>
                <a:latin typeface="Microsoft Yahei"/>
                <a:ea typeface="Microsoft Yahei"/>
                <a:cs typeface="Microsoft Yahei"/>
              </a:rPr>
              <a:t>演算法進行辨識，並取得結果</a:t>
            </a:r>
            <a:endParaRPr lang="en-US" altLang="zh-TW" sz="2200" b="1" dirty="0">
              <a:solidFill>
                <a:srgbClr val="0A4776"/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9149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"/>
          <p:cNvSpPr/>
          <p:nvPr/>
        </p:nvSpPr>
        <p:spPr>
          <a:xfrm>
            <a:off x="786960" y="307800"/>
            <a:ext cx="4601160" cy="68544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6"/>
          <p:cNvGrpSpPr/>
          <p:nvPr/>
        </p:nvGrpSpPr>
        <p:grpSpPr>
          <a:xfrm>
            <a:off x="220320" y="293040"/>
            <a:ext cx="1231560" cy="718920"/>
            <a:chOff x="220320" y="293040"/>
            <a:chExt cx="1231560" cy="718920"/>
          </a:xfrm>
        </p:grpSpPr>
        <p:sp>
          <p:nvSpPr>
            <p:cNvPr id="193" name="Google Shape;193;p6"/>
            <p:cNvSpPr/>
            <p:nvPr/>
          </p:nvSpPr>
          <p:spPr>
            <a:xfrm>
              <a:off x="236160" y="307800"/>
              <a:ext cx="1215720" cy="68544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" name="Google Shape;194;p6"/>
            <p:cNvCxnSpPr/>
            <p:nvPr/>
          </p:nvCxnSpPr>
          <p:spPr>
            <a:xfrm flipH="1">
              <a:off x="220320" y="293040"/>
              <a:ext cx="686160" cy="687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5" name="Google Shape;195;p6"/>
            <p:cNvCxnSpPr/>
            <p:nvPr/>
          </p:nvCxnSpPr>
          <p:spPr>
            <a:xfrm>
              <a:off x="227880" y="101196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6" name="Google Shape;196;p6"/>
            <p:cNvCxnSpPr/>
            <p:nvPr/>
          </p:nvCxnSpPr>
          <p:spPr>
            <a:xfrm>
              <a:off x="940320" y="29304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97" name="Google Shape;197;p6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198" name="Google Shape;198;p6"/>
            <p:cNvCxnSpPr/>
            <p:nvPr/>
          </p:nvCxnSpPr>
          <p:spPr>
            <a:xfrm>
              <a:off x="4721040" y="101052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199" name="Google Shape;199;p6"/>
            <p:cNvGrpSpPr/>
            <p:nvPr/>
          </p:nvGrpSpPr>
          <p:grpSpPr>
            <a:xfrm>
              <a:off x="4721400" y="291240"/>
              <a:ext cx="1227960" cy="702720"/>
              <a:chOff x="4721400" y="291240"/>
              <a:chExt cx="1227960" cy="702720"/>
            </a:xfrm>
          </p:grpSpPr>
          <p:sp>
            <p:nvSpPr>
              <p:cNvPr id="200" name="Google Shape;200;p6"/>
              <p:cNvSpPr/>
              <p:nvPr/>
            </p:nvSpPr>
            <p:spPr>
              <a:xfrm>
                <a:off x="4721400" y="308520"/>
                <a:ext cx="1215720" cy="68544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1" name="Google Shape;201;p6"/>
              <p:cNvCxnSpPr/>
              <p:nvPr/>
            </p:nvCxnSpPr>
            <p:spPr>
              <a:xfrm flipH="1">
                <a:off x="5263560" y="306000"/>
                <a:ext cx="685800" cy="687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02" name="Google Shape;202;p6"/>
              <p:cNvCxnSpPr/>
              <p:nvPr/>
            </p:nvCxnSpPr>
            <p:spPr>
              <a:xfrm>
                <a:off x="5433480" y="291240"/>
                <a:ext cx="4903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203" name="Google Shape;203;p6"/>
          <p:cNvSpPr/>
          <p:nvPr/>
        </p:nvSpPr>
        <p:spPr>
          <a:xfrm>
            <a:off x="1115640" y="374400"/>
            <a:ext cx="384732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</a:rPr>
              <a:t>測試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/>
          <p:nvPr/>
        </p:nvSpPr>
        <p:spPr>
          <a:xfrm rot="10800000" flipH="1">
            <a:off x="786960" y="1013040"/>
            <a:ext cx="387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05" name="Google Shape;205;p6"/>
          <p:cNvCxnSpPr/>
          <p:nvPr/>
        </p:nvCxnSpPr>
        <p:spPr>
          <a:xfrm>
            <a:off x="1499400" y="293040"/>
            <a:ext cx="38296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" name="face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5800" y="1059120"/>
            <a:ext cx="5908730" cy="52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5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786960" y="307800"/>
            <a:ext cx="4601160" cy="68544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7"/>
          <p:cNvGrpSpPr/>
          <p:nvPr/>
        </p:nvGrpSpPr>
        <p:grpSpPr>
          <a:xfrm>
            <a:off x="220320" y="293040"/>
            <a:ext cx="1231560" cy="718920"/>
            <a:chOff x="220320" y="293040"/>
            <a:chExt cx="1231560" cy="718920"/>
          </a:xfrm>
        </p:grpSpPr>
        <p:sp>
          <p:nvSpPr>
            <p:cNvPr id="217" name="Google Shape;217;p7"/>
            <p:cNvSpPr/>
            <p:nvPr/>
          </p:nvSpPr>
          <p:spPr>
            <a:xfrm>
              <a:off x="236160" y="307800"/>
              <a:ext cx="1215720" cy="68544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" name="Google Shape;218;p7"/>
            <p:cNvCxnSpPr/>
            <p:nvPr/>
          </p:nvCxnSpPr>
          <p:spPr>
            <a:xfrm flipH="1">
              <a:off x="220320" y="293040"/>
              <a:ext cx="686160" cy="687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227880" y="101196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0" name="Google Shape;220;p7"/>
            <p:cNvCxnSpPr/>
            <p:nvPr/>
          </p:nvCxnSpPr>
          <p:spPr>
            <a:xfrm>
              <a:off x="940320" y="29304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21" name="Google Shape;221;p7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222" name="Google Shape;222;p7"/>
            <p:cNvCxnSpPr/>
            <p:nvPr/>
          </p:nvCxnSpPr>
          <p:spPr>
            <a:xfrm>
              <a:off x="4721040" y="101052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4721400" y="291240"/>
              <a:ext cx="1227960" cy="702720"/>
              <a:chOff x="4721400" y="291240"/>
              <a:chExt cx="1227960" cy="70272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4721400" y="308520"/>
                <a:ext cx="1215720" cy="68544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5" name="Google Shape;225;p7"/>
              <p:cNvCxnSpPr/>
              <p:nvPr/>
            </p:nvCxnSpPr>
            <p:spPr>
              <a:xfrm flipH="1">
                <a:off x="5263560" y="306000"/>
                <a:ext cx="685800" cy="687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7"/>
              <p:cNvCxnSpPr/>
              <p:nvPr/>
            </p:nvCxnSpPr>
            <p:spPr>
              <a:xfrm>
                <a:off x="5433480" y="291240"/>
                <a:ext cx="4903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227" name="Google Shape;227;p7"/>
          <p:cNvSpPr/>
          <p:nvPr/>
        </p:nvSpPr>
        <p:spPr>
          <a:xfrm>
            <a:off x="1115640" y="374400"/>
            <a:ext cx="384732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結果(影片展示)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 rot="10800000" flipH="1">
            <a:off x="786960" y="1013040"/>
            <a:ext cx="387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29" name="Google Shape;229;p7"/>
          <p:cNvCxnSpPr/>
          <p:nvPr/>
        </p:nvCxnSpPr>
        <p:spPr>
          <a:xfrm>
            <a:off x="1499400" y="293040"/>
            <a:ext cx="38296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" name="aiot05_project_f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6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手勢辨識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手勢辨識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016089" y="2817380"/>
            <a:ext cx="433795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作業環境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程式語言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工具與套件 </a:t>
            </a:r>
            <a:r>
              <a:rPr lang="en-US" altLang="zh-TW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472698"/>
            <a:ext cx="3258019" cy="2951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latin typeface="+mn-ea"/>
              </a:rPr>
              <a:t>	</a:t>
            </a:r>
            <a:r>
              <a:rPr lang="zh-TW" altLang="en-US" dirty="0">
                <a:latin typeface="+mn-ea"/>
              </a:rPr>
              <a:t>人機互動不僅僅是文字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dirty="0">
                <a:latin typeface="+mn-ea"/>
              </a:rPr>
              <a:t>語音或者用滑鼠鍵盤控制的用戶圖像界面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dirty="0">
                <a:latin typeface="+mn-ea"/>
              </a:rPr>
              <a:t>為了提供更多豐富的途徑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dirty="0">
                <a:latin typeface="+mn-ea"/>
              </a:rPr>
              <a:t>此次專題改由透過手勢辨識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dirty="0">
                <a:latin typeface="+mn-ea"/>
              </a:rPr>
              <a:t>判斷手指數字進行智慧鏡操作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dirty="0">
                <a:latin typeface="+mn-ea"/>
              </a:rPr>
              <a:t>希望帶來耳目一新的效果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使用技術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75" y="2433376"/>
            <a:ext cx="1051252" cy="1051252"/>
          </a:xfrm>
          <a:prstGeom prst="rect">
            <a:avLst/>
          </a:prstGeom>
        </p:spPr>
      </p:pic>
      <p:pic>
        <p:nvPicPr>
          <p:cNvPr id="2052" name="Picture 4" descr="「YOLO v3 logo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75" y="4495878"/>
            <a:ext cx="982244" cy="5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02" y="5094035"/>
            <a:ext cx="1089743" cy="1089743"/>
          </a:xfrm>
          <a:prstGeom prst="rect">
            <a:avLst/>
          </a:prstGeom>
        </p:spPr>
      </p:pic>
      <p:pic>
        <p:nvPicPr>
          <p:cNvPr id="94" name="python-logo.png" descr="python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573" y="3523886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32" y="5137165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C:\Users\10002972\Downloads\markblogtensorflow-removebg-preview (1)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4"/>
          <a:stretch/>
        </p:blipFill>
        <p:spPr bwMode="auto">
          <a:xfrm>
            <a:off x="8847627" y="4260166"/>
            <a:ext cx="1797895" cy="9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動作流程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95" y="1247630"/>
            <a:ext cx="1216925" cy="10450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913746" y="2292664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WebCam</a:t>
            </a:r>
            <a:br>
              <a:rPr lang="en-US" altLang="zh-TW" u="sng" dirty="0"/>
            </a:br>
            <a:r>
              <a:rPr lang="en-US" altLang="zh-TW" sz="1000" b="1" dirty="0">
                <a:latin typeface="Adobe Gothic Std B" pitchFamily="34" charset="-128"/>
                <a:ea typeface="Adobe Gothic Std B" pitchFamily="34" charset="-128"/>
              </a:rPr>
              <a:t>Logitech C525</a:t>
            </a:r>
          </a:p>
          <a:p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532296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72" y="1521033"/>
            <a:ext cx="2090680" cy="1487867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1381686" y="2725764"/>
            <a:ext cx="1806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Raspberry Pi 4 </a:t>
            </a:r>
          </a:p>
          <a:p>
            <a:pPr algn="ctr"/>
            <a:r>
              <a:rPr lang="it-IT" altLang="zh-TW" sz="1000" b="1" dirty="0"/>
              <a:t>Model B 4GB</a:t>
            </a:r>
          </a:p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7211668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09" y="1182723"/>
            <a:ext cx="1544905" cy="154490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5109918" y="2723265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Detect.py</a:t>
            </a:r>
          </a:p>
          <a:p>
            <a:pPr algn="ctr"/>
            <a:endParaRPr lang="zh-TW" altLang="en-US" dirty="0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9571233" y="3044297"/>
            <a:ext cx="0" cy="88273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88" y="4000514"/>
            <a:ext cx="1300741" cy="1992556"/>
          </a:xfrm>
          <a:prstGeom prst="rect">
            <a:avLst/>
          </a:prstGeom>
        </p:spPr>
      </p:pic>
      <p:cxnSp>
        <p:nvCxnSpPr>
          <p:cNvPr id="42" name="直線單箭頭接點 41"/>
          <p:cNvCxnSpPr/>
          <p:nvPr/>
        </p:nvCxnSpPr>
        <p:spPr>
          <a:xfrm flipH="1">
            <a:off x="7282501" y="5052719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29" y="4016842"/>
            <a:ext cx="1882488" cy="188248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4997622" y="5923822"/>
            <a:ext cx="18061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Server</a:t>
            </a:r>
            <a:br>
              <a:rPr lang="it-IT" altLang="zh-TW" b="1" dirty="0"/>
            </a:br>
            <a:r>
              <a:rPr lang="en-US" altLang="zh-TW" sz="1000" dirty="0"/>
              <a:t>Apache Tomcat</a:t>
            </a:r>
            <a:br>
              <a:rPr lang="en-US" altLang="zh-TW" sz="1000" dirty="0"/>
            </a:br>
            <a:r>
              <a:rPr lang="en-US" altLang="zh-TW" sz="1000" dirty="0"/>
              <a:t>9.0.29</a:t>
            </a:r>
            <a:endParaRPr lang="en-US" altLang="zh-TW" sz="1000" b="1" dirty="0">
              <a:ea typeface="Adobe Gothic Std B" pitchFamily="34" charset="-128"/>
            </a:endParaRPr>
          </a:p>
          <a:p>
            <a:pPr algn="ctr"/>
            <a:endParaRPr lang="it-IT" altLang="zh-TW" b="1" dirty="0"/>
          </a:p>
          <a:p>
            <a:pPr algn="ctr"/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714371" y="5984906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</a:t>
            </a:r>
          </a:p>
          <a:p>
            <a:pPr algn="ctr"/>
            <a:endParaRPr lang="zh-TW" altLang="en-US" dirty="0"/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3594429" y="5054400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" y="4348595"/>
            <a:ext cx="2893661" cy="14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訓練過程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https://lh4.googleusercontent.com/4G-HiEQ5-IBjT6QsUUnPB4RGmeNcpDEH2jH8u10Aj4OglYHzh3QdSMunyEdD1wLzkB3Rh3cuwSatk_eFXQGP0BOft2M_7gSwyRpKCy_lw_6Xy6FNvHpcGuLPJY9RtIqZh3prU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842" y="3429000"/>
            <a:ext cx="1406409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-_CAhRrrCWELbqfXWoDhbo3mj8RyPIweSoTXA_Xk6BqbUm86IU8C6MDU6Blycp7TnQxoeCq27QoP9xDMLBgzxtZF2fhybvD0dO0N3efnLLC2AanV7TmttGJ8yFblaPJMbIogo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71" y="3429000"/>
            <a:ext cx="1534625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lh5.googleusercontent.com/3zmix5WYCoK4pu-XErEknMKYxiNzLiMspH9mW79F6Ut1ajxT5xbNMaIHD_LleuACXOo4NlwTRcOT8q_b4-shkWmwbketMsQHa9kmjfH-3zOLVf3L6GlFcmLCIs6_Ke58mqLUh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1" y="3429000"/>
            <a:ext cx="1466699" cy="14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981560" y="1613635"/>
            <a:ext cx="2979662" cy="720080"/>
            <a:chOff x="395493" y="1797218"/>
            <a:chExt cx="2979662" cy="720080"/>
          </a:xfrm>
        </p:grpSpPr>
        <p:cxnSp>
          <p:nvCxnSpPr>
            <p:cNvPr id="49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69" y="1931855"/>
              <a:ext cx="20611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採用</a:t>
              </a:r>
              <a:r>
                <a:rPr lang="en-US" altLang="zh-TW" sz="2800" b="1" dirty="0"/>
                <a:t>Yolov3</a:t>
              </a:r>
              <a:endParaRPr lang="en-US" sz="2800" b="1" dirty="0"/>
            </a:p>
          </p:txBody>
        </p:sp>
        <p:sp>
          <p:nvSpPr>
            <p:cNvPr id="57" name="橢圓 56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044482" y="1765524"/>
            <a:ext cx="594236" cy="391298"/>
            <a:chOff x="-427038" y="1174750"/>
            <a:chExt cx="6535738" cy="4303713"/>
          </a:xfrm>
          <a:solidFill>
            <a:schemeClr val="bg1"/>
          </a:solidFill>
        </p:grpSpPr>
        <p:sp>
          <p:nvSpPr>
            <p:cNvPr id="67" name="Freeform 28"/>
            <p:cNvSpPr>
              <a:spLocks noEditPoints="1"/>
            </p:cNvSpPr>
            <p:nvPr/>
          </p:nvSpPr>
          <p:spPr bwMode="auto">
            <a:xfrm>
              <a:off x="-427038" y="4832350"/>
              <a:ext cx="6535738" cy="646113"/>
            </a:xfrm>
            <a:custGeom>
              <a:avLst/>
              <a:gdLst>
                <a:gd name="T0" fmla="*/ 1216 w 1218"/>
                <a:gd name="T1" fmla="*/ 2 h 120"/>
                <a:gd name="T2" fmla="*/ 1211 w 1218"/>
                <a:gd name="T3" fmla="*/ 0 h 120"/>
                <a:gd name="T4" fmla="*/ 7 w 1218"/>
                <a:gd name="T5" fmla="*/ 0 h 120"/>
                <a:gd name="T6" fmla="*/ 2 w 1218"/>
                <a:gd name="T7" fmla="*/ 2 h 120"/>
                <a:gd name="T8" fmla="*/ 0 w 1218"/>
                <a:gd name="T9" fmla="*/ 7 h 120"/>
                <a:gd name="T10" fmla="*/ 160 w 1218"/>
                <a:gd name="T11" fmla="*/ 120 h 120"/>
                <a:gd name="T12" fmla="*/ 1058 w 1218"/>
                <a:gd name="T13" fmla="*/ 120 h 120"/>
                <a:gd name="T14" fmla="*/ 1218 w 1218"/>
                <a:gd name="T15" fmla="*/ 7 h 120"/>
                <a:gd name="T16" fmla="*/ 1216 w 1218"/>
                <a:gd name="T17" fmla="*/ 2 h 120"/>
                <a:gd name="T18" fmla="*/ 700 w 1218"/>
                <a:gd name="T19" fmla="*/ 81 h 120"/>
                <a:gd name="T20" fmla="*/ 518 w 1218"/>
                <a:gd name="T21" fmla="*/ 81 h 120"/>
                <a:gd name="T22" fmla="*/ 518 w 1218"/>
                <a:gd name="T23" fmla="*/ 39 h 120"/>
                <a:gd name="T24" fmla="*/ 700 w 1218"/>
                <a:gd name="T25" fmla="*/ 39 h 120"/>
                <a:gd name="T26" fmla="*/ 700 w 1218"/>
                <a:gd name="T27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8" h="120">
                  <a:moveTo>
                    <a:pt x="1216" y="2"/>
                  </a:moveTo>
                  <a:cubicBezTo>
                    <a:pt x="1215" y="1"/>
                    <a:pt x="1213" y="0"/>
                    <a:pt x="1211" y="0"/>
                  </a:cubicBezTo>
                  <a:lnTo>
                    <a:pt x="7" y="0"/>
                  </a:ln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8"/>
                    <a:pt x="19" y="120"/>
                    <a:pt x="160" y="120"/>
                  </a:cubicBezTo>
                  <a:lnTo>
                    <a:pt x="1058" y="120"/>
                  </a:lnTo>
                  <a:cubicBezTo>
                    <a:pt x="1199" y="120"/>
                    <a:pt x="1217" y="8"/>
                    <a:pt x="1218" y="7"/>
                  </a:cubicBezTo>
                  <a:cubicBezTo>
                    <a:pt x="1218" y="5"/>
                    <a:pt x="1217" y="3"/>
                    <a:pt x="1216" y="2"/>
                  </a:cubicBezTo>
                  <a:close/>
                  <a:moveTo>
                    <a:pt x="700" y="81"/>
                  </a:moveTo>
                  <a:lnTo>
                    <a:pt x="518" y="81"/>
                  </a:lnTo>
                  <a:lnTo>
                    <a:pt x="518" y="39"/>
                  </a:lnTo>
                  <a:lnTo>
                    <a:pt x="700" y="39"/>
                  </a:lnTo>
                  <a:lnTo>
                    <a:pt x="700" y="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9"/>
            <p:cNvSpPr>
              <a:spLocks noEditPoints="1"/>
            </p:cNvSpPr>
            <p:nvPr/>
          </p:nvSpPr>
          <p:spPr bwMode="auto">
            <a:xfrm>
              <a:off x="147637" y="1174750"/>
              <a:ext cx="5386388" cy="3425825"/>
            </a:xfrm>
            <a:custGeom>
              <a:avLst/>
              <a:gdLst>
                <a:gd name="T0" fmla="*/ 25 w 1004"/>
                <a:gd name="T1" fmla="*/ 637 h 637"/>
                <a:gd name="T2" fmla="*/ 979 w 1004"/>
                <a:gd name="T3" fmla="*/ 637 h 637"/>
                <a:gd name="T4" fmla="*/ 1004 w 1004"/>
                <a:gd name="T5" fmla="*/ 612 h 637"/>
                <a:gd name="T6" fmla="*/ 1004 w 1004"/>
                <a:gd name="T7" fmla="*/ 25 h 637"/>
                <a:gd name="T8" fmla="*/ 979 w 1004"/>
                <a:gd name="T9" fmla="*/ 0 h 637"/>
                <a:gd name="T10" fmla="*/ 25 w 1004"/>
                <a:gd name="T11" fmla="*/ 0 h 637"/>
                <a:gd name="T12" fmla="*/ 0 w 1004"/>
                <a:gd name="T13" fmla="*/ 25 h 637"/>
                <a:gd name="T14" fmla="*/ 0 w 1004"/>
                <a:gd name="T15" fmla="*/ 612 h 637"/>
                <a:gd name="T16" fmla="*/ 25 w 1004"/>
                <a:gd name="T17" fmla="*/ 637 h 637"/>
                <a:gd name="T18" fmla="*/ 87 w 1004"/>
                <a:gd name="T19" fmla="*/ 88 h 637"/>
                <a:gd name="T20" fmla="*/ 917 w 1004"/>
                <a:gd name="T21" fmla="*/ 88 h 637"/>
                <a:gd name="T22" fmla="*/ 917 w 1004"/>
                <a:gd name="T23" fmla="*/ 549 h 637"/>
                <a:gd name="T24" fmla="*/ 87 w 1004"/>
                <a:gd name="T25" fmla="*/ 549 h 637"/>
                <a:gd name="T26" fmla="*/ 87 w 1004"/>
                <a:gd name="T27" fmla="*/ 88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4" h="637">
                  <a:moveTo>
                    <a:pt x="25" y="637"/>
                  </a:moveTo>
                  <a:lnTo>
                    <a:pt x="979" y="637"/>
                  </a:lnTo>
                  <a:cubicBezTo>
                    <a:pt x="993" y="637"/>
                    <a:pt x="1004" y="625"/>
                    <a:pt x="1004" y="612"/>
                  </a:cubicBezTo>
                  <a:lnTo>
                    <a:pt x="1004" y="25"/>
                  </a:lnTo>
                  <a:cubicBezTo>
                    <a:pt x="1004" y="11"/>
                    <a:pt x="993" y="0"/>
                    <a:pt x="979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612"/>
                  </a:lnTo>
                  <a:cubicBezTo>
                    <a:pt x="0" y="625"/>
                    <a:pt x="11" y="637"/>
                    <a:pt x="25" y="637"/>
                  </a:cubicBezTo>
                  <a:close/>
                  <a:moveTo>
                    <a:pt x="87" y="88"/>
                  </a:moveTo>
                  <a:lnTo>
                    <a:pt x="917" y="88"/>
                  </a:lnTo>
                  <a:lnTo>
                    <a:pt x="917" y="549"/>
                  </a:lnTo>
                  <a:lnTo>
                    <a:pt x="87" y="549"/>
                  </a:lnTo>
                  <a:lnTo>
                    <a:pt x="87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264926" y="2424024"/>
            <a:ext cx="283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Yolo(you only look once)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74" y="3424687"/>
            <a:ext cx="1446337" cy="14535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9" y="1839763"/>
            <a:ext cx="47148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成員介紹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訓練過程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290396" y="1242466"/>
            <a:ext cx="2886931" cy="1797007"/>
            <a:chOff x="160946" y="1308847"/>
            <a:chExt cx="3639206" cy="226527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46" y="1308847"/>
              <a:ext cx="2886931" cy="14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15" y="1513954"/>
              <a:ext cx="2906150" cy="144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99" y="1728397"/>
              <a:ext cx="2878253" cy="144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15" y="1935399"/>
              <a:ext cx="2890448" cy="14400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46" y="2134117"/>
              <a:ext cx="2850506" cy="1440000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12" y="1244688"/>
            <a:ext cx="3186036" cy="1799173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>
            <a:off x="3414333" y="2310667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281456" y="3270968"/>
            <a:ext cx="0" cy="77724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51" y="1250090"/>
            <a:ext cx="2926210" cy="1799173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381" y="4134468"/>
            <a:ext cx="3487788" cy="2163076"/>
          </a:xfrm>
          <a:prstGeom prst="rect">
            <a:avLst/>
          </a:prstGeom>
        </p:spPr>
      </p:pic>
      <p:cxnSp>
        <p:nvCxnSpPr>
          <p:cNvPr id="43" name="直線單箭頭接點 42"/>
          <p:cNvCxnSpPr/>
          <p:nvPr/>
        </p:nvCxnSpPr>
        <p:spPr>
          <a:xfrm>
            <a:off x="7800496" y="2310668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7641731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6" y="4013431"/>
            <a:ext cx="3187547" cy="2390660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flipH="1">
            <a:off x="3290696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120352" y="4239224"/>
            <a:ext cx="1254547" cy="14477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2" y="4582374"/>
            <a:ext cx="1225512" cy="1225512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1105645" y="5834577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Weigihts</a:t>
            </a:r>
            <a:br>
              <a:rPr lang="en-US" altLang="zh-TW" u="sng" dirty="0"/>
            </a:br>
            <a:endParaRPr lang="en-US" altLang="zh-TW" sz="1000" b="1" dirty="0">
              <a:latin typeface="Adobe Gothic Std B" pitchFamily="34" charset="-128"/>
              <a:ea typeface="Adobe Gothic Std B" pitchFamily="34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38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234947" y="-4348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頁面操作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50996BE0-44D0-40BE-943C-F1DF505D8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6" y="151942"/>
            <a:ext cx="9764488" cy="6554115"/>
          </a:xfrm>
          <a:prstGeom prst="rect">
            <a:avLst/>
          </a:prstGeom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1236"/>
              </p:ext>
            </p:extLst>
          </p:nvPr>
        </p:nvGraphicFramePr>
        <p:xfrm>
          <a:off x="1060869" y="1003491"/>
          <a:ext cx="10070263" cy="582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Visio" r:id="rId6" imgW="11182423" imgH="6467580" progId="Visio.Drawing.15">
                  <p:embed/>
                </p:oleObj>
              </mc:Choice>
              <mc:Fallback>
                <p:oleObj name="Visio" r:id="rId6" imgW="11182423" imgH="64675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0869" y="1003491"/>
                        <a:ext cx="10070263" cy="5824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7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手勢辨識</a:t>
            </a:r>
            <a:r>
              <a:rPr lang="en-US" altLang="zh-TW" sz="3200" b="1" dirty="0">
                <a:solidFill>
                  <a:schemeClr val="bg1"/>
                </a:solidFill>
              </a:rPr>
              <a:t>-</a:t>
            </a:r>
            <a:r>
              <a:rPr lang="zh-TW" altLang="en-US" sz="3200" b="1" dirty="0">
                <a:solidFill>
                  <a:schemeClr val="bg1"/>
                </a:solidFill>
              </a:rPr>
              <a:t>結果展示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42" y="1532140"/>
            <a:ext cx="2499680" cy="444387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95" y="1552515"/>
            <a:ext cx="2504240" cy="445198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96737" y="6013124"/>
            <a:ext cx="135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中距離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363339" y="6013124"/>
            <a:ext cx="135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近距離</a:t>
            </a:r>
          </a:p>
        </p:txBody>
      </p:sp>
    </p:spTree>
    <p:extLst>
      <p:ext uri="{BB962C8B-B14F-4D97-AF65-F5344CB8AC3E}">
        <p14:creationId xmlns:p14="http://schemas.microsoft.com/office/powerpoint/2010/main" val="4194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7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27505" y="2967335"/>
            <a:ext cx="6336992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altLang="zh-TW" sz="54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 API &amp; </a:t>
            </a:r>
            <a:r>
              <a:rPr lang="zh-TW" altLang="en-US" sz="54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37020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altLang="zh-TW" sz="32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 API &amp; </a:t>
            </a:r>
            <a:r>
              <a:rPr lang="zh-TW" altLang="en-US" sz="3200" b="1" dirty="0">
                <a:solidFill>
                  <a:schemeClr val="bg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</a:t>
            </a: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19" y="2671046"/>
            <a:ext cx="2566638" cy="121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71180" y="2185900"/>
            <a:ext cx="2612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/>
              <a:t>開發目的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507226" y="2492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76361" y="2861809"/>
            <a:ext cx="30481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n-ea"/>
              </a:rPr>
              <a:t>Rest</a:t>
            </a:r>
            <a:r>
              <a:rPr lang="zh-TW" altLang="en-US" sz="2000" dirty="0">
                <a:latin typeface="+mn-ea"/>
              </a:rPr>
              <a:t>一種網路架構風格，近幾年來此概念已經被實作在大型網路系統中</a:t>
            </a:r>
            <a:r>
              <a:rPr lang="en-US" altLang="zh-TW" sz="2000" dirty="0">
                <a:latin typeface="+mn-ea"/>
              </a:rPr>
              <a:t>。</a:t>
            </a:r>
            <a:r>
              <a:rPr lang="zh-TW" altLang="en-US" sz="2000" dirty="0">
                <a:latin typeface="+mn-ea"/>
              </a:rPr>
              <a:t>此外它具有節省伺服器的計算資源和</a:t>
            </a:r>
            <a:r>
              <a:rPr lang="zh-TW" altLang="en-US" sz="2000" dirty="0">
                <a:latin typeface="+mn-ea"/>
                <a:sym typeface="Calibri"/>
              </a:rPr>
              <a:t>跨平台傳遞資料等優點。</a:t>
            </a:r>
            <a:endParaRPr lang="zh-TW" altLang="en-US" sz="2000" dirty="0"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046" y="2700259"/>
            <a:ext cx="2834886" cy="12193"/>
          </a:xfrm>
          <a:prstGeom prst="rect">
            <a:avLst/>
          </a:prstGeom>
        </p:spPr>
      </p:pic>
      <p:sp>
        <p:nvSpPr>
          <p:cNvPr id="25" name="Google Shape;170;p4"/>
          <p:cNvSpPr txBox="1"/>
          <p:nvPr/>
        </p:nvSpPr>
        <p:spPr>
          <a:xfrm>
            <a:off x="7463841" y="2183792"/>
            <a:ext cx="1826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+mn-ea"/>
                <a:cs typeface="Arial"/>
                <a:sym typeface="Arial"/>
              </a:rPr>
              <a:t>使用技術</a:t>
            </a:r>
            <a:endParaRPr sz="24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18046" y="2934488"/>
            <a:ext cx="3639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使用資料庫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:</a:t>
            </a:r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 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MySQL</a:t>
            </a:r>
          </a:p>
          <a:p>
            <a:r>
              <a:rPr lang="zh-TW" altLang="en-US" sz="2000" dirty="0">
                <a:latin typeface="+mn-ea"/>
              </a:rPr>
              <a:t>使用軟體與技術</a:t>
            </a:r>
            <a:r>
              <a:rPr lang="en-US" altLang="zh-TW" sz="2000" dirty="0">
                <a:latin typeface="+mn-ea"/>
              </a:rPr>
              <a:t>: </a:t>
            </a:r>
            <a:r>
              <a:rPr lang="en-US" altLang="zh-TW" sz="2000" dirty="0" err="1">
                <a:latin typeface="+mn-ea"/>
              </a:rPr>
              <a:t>Java,REST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使用框架</a:t>
            </a:r>
            <a:r>
              <a:rPr lang="en-US" altLang="zh-TW" sz="2000" dirty="0">
                <a:latin typeface="+mn-ea"/>
              </a:rPr>
              <a:t>: jersey</a:t>
            </a:r>
          </a:p>
          <a:p>
            <a:r>
              <a:rPr lang="zh-TW" altLang="en-US" sz="2000" dirty="0">
                <a:latin typeface="+mn-ea"/>
              </a:rPr>
              <a:t>開發工具</a:t>
            </a:r>
            <a:r>
              <a:rPr lang="en-US" altLang="zh-TW" sz="2000" dirty="0">
                <a:latin typeface="+mn-ea"/>
              </a:rPr>
              <a:t>:Eclipse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97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-319885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流程圖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8C824E-59DD-473E-9ED2-A625F773ACF1}"/>
              </a:ext>
            </a:extLst>
          </p:cNvPr>
          <p:cNvSpPr/>
          <p:nvPr/>
        </p:nvSpPr>
        <p:spPr>
          <a:xfrm>
            <a:off x="5062599" y="1980137"/>
            <a:ext cx="1128978" cy="11289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6CF985-D3DD-481A-94F9-F5817D8DB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62" y="4725544"/>
            <a:ext cx="1283986" cy="1283986"/>
          </a:xfrm>
          <a:prstGeom prst="rect">
            <a:avLst/>
          </a:prstGeom>
        </p:spPr>
      </p:pic>
      <p:sp>
        <p:nvSpPr>
          <p:cNvPr id="8" name="圓柱形 7">
            <a:extLst>
              <a:ext uri="{FF2B5EF4-FFF2-40B4-BE49-F238E27FC236}">
                <a16:creationId xmlns:a16="http://schemas.microsoft.com/office/drawing/2014/main" id="{ECBA35D9-6C42-4D45-B5FB-E50012CBEA6F}"/>
              </a:ext>
            </a:extLst>
          </p:cNvPr>
          <p:cNvSpPr/>
          <p:nvPr/>
        </p:nvSpPr>
        <p:spPr>
          <a:xfrm>
            <a:off x="7806991" y="1683810"/>
            <a:ext cx="1380450" cy="183599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62B0A1-6467-4E70-AC19-C82674265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58" y="1706687"/>
            <a:ext cx="1790246" cy="179024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782533" y="2462784"/>
            <a:ext cx="144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Database</a:t>
            </a:r>
          </a:p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84889" y="2339160"/>
            <a:ext cx="12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Web API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776092" y="2089770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>
            <a:off x="3677270" y="26568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6510080" y="2096844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左箭號 34"/>
          <p:cNvSpPr/>
          <p:nvPr/>
        </p:nvSpPr>
        <p:spPr>
          <a:xfrm>
            <a:off x="6450586" y="268913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上箭號 11"/>
          <p:cNvSpPr/>
          <p:nvPr/>
        </p:nvSpPr>
        <p:spPr>
          <a:xfrm>
            <a:off x="5116268" y="3443192"/>
            <a:ext cx="484632" cy="97840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5677087" y="350664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017266" y="3626517"/>
            <a:ext cx="159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魔鏡介面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52864" y="6091851"/>
            <a:ext cx="19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19128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資料庫實作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65" y="1548348"/>
            <a:ext cx="8077626" cy="7671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0" y="2558887"/>
            <a:ext cx="5408128" cy="41177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84" y="2869635"/>
            <a:ext cx="5224300" cy="29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</a:rPr>
              <a:t>API</a:t>
            </a:r>
            <a:r>
              <a:rPr lang="zh-TW" altLang="en-US" sz="3200" b="1" dirty="0">
                <a:solidFill>
                  <a:schemeClr val="bg1"/>
                </a:solidFill>
              </a:rPr>
              <a:t>實作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5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7" y="1287255"/>
            <a:ext cx="11789267" cy="151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41" y="3104915"/>
            <a:ext cx="10637382" cy="3348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3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</a:rPr>
              <a:t>API</a:t>
            </a:r>
            <a:r>
              <a:rPr lang="zh-TW" altLang="en-US" sz="3200" b="1" dirty="0">
                <a:solidFill>
                  <a:schemeClr val="bg1"/>
                </a:solidFill>
              </a:rPr>
              <a:t>測試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6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8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62232" y="2551837"/>
            <a:ext cx="3957343" cy="175432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b="1" dirty="0">
                <a:solidFill>
                  <a:schemeClr val="bg1"/>
                </a:solidFill>
              </a:rPr>
              <a:t>後端網頁和</a:t>
            </a:r>
            <a:endParaRPr lang="en-US" altLang="zh-TW" sz="5400" b="1" dirty="0">
              <a:solidFill>
                <a:schemeClr val="bg1"/>
              </a:solidFill>
            </a:endParaRPr>
          </a:p>
          <a:p>
            <a:pPr algn="r"/>
            <a:r>
              <a:rPr lang="zh-TW" altLang="en-US" sz="5400" b="1" dirty="0">
                <a:solidFill>
                  <a:schemeClr val="bg1"/>
                </a:solidFill>
              </a:rPr>
              <a:t>居家安全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10540231" y="75972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2525487" y="5134266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1972" y="359616"/>
            <a:ext cx="2913962" cy="63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3200" b="1" dirty="0">
                <a:solidFill>
                  <a:schemeClr val="accent2"/>
                </a:solidFill>
              </a:rPr>
              <a:t>成員介紹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37133" y="1268412"/>
            <a:ext cx="2073806" cy="2697661"/>
            <a:chOff x="1177394" y="2085688"/>
            <a:chExt cx="2073806" cy="2697661"/>
          </a:xfrm>
        </p:grpSpPr>
        <p:sp>
          <p:nvSpPr>
            <p:cNvPr id="6" name="菱形 5"/>
            <p:cNvSpPr/>
            <p:nvPr/>
          </p:nvSpPr>
          <p:spPr>
            <a:xfrm rot="16200000">
              <a:off x="1527844" y="2075318"/>
              <a:ext cx="1372908" cy="1393648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77394" y="3709877"/>
              <a:ext cx="2073806" cy="1073472"/>
              <a:chOff x="9093922" y="2192795"/>
              <a:chExt cx="1724320" cy="107347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邱猷龍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後端網頁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sp>
        <p:nvSpPr>
          <p:cNvPr id="3" name="平行四边形 2"/>
          <p:cNvSpPr/>
          <p:nvPr/>
        </p:nvSpPr>
        <p:spPr>
          <a:xfrm>
            <a:off x="2484462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2484463" y="3896236"/>
            <a:ext cx="2073806" cy="2697661"/>
            <a:chOff x="3765198" y="2085688"/>
            <a:chExt cx="2073806" cy="2697661"/>
          </a:xfrm>
        </p:grpSpPr>
        <p:sp>
          <p:nvSpPr>
            <p:cNvPr id="44" name="菱形 4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29"/>
            <p:cNvGrpSpPr/>
            <p:nvPr/>
          </p:nvGrpSpPr>
          <p:grpSpPr>
            <a:xfrm>
              <a:off x="3765198" y="3709877"/>
              <a:ext cx="2073806" cy="1073472"/>
              <a:chOff x="9093922" y="2192795"/>
              <a:chExt cx="1724320" cy="1073472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張哲維</a:t>
                </a:r>
                <a:endPara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文本框 31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前端網頁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48" name="群組 47"/>
          <p:cNvGrpSpPr/>
          <p:nvPr/>
        </p:nvGrpSpPr>
        <p:grpSpPr>
          <a:xfrm>
            <a:off x="6753657" y="3879302"/>
            <a:ext cx="2073806" cy="2669961"/>
            <a:chOff x="3765198" y="2085688"/>
            <a:chExt cx="2073806" cy="2669961"/>
          </a:xfrm>
        </p:grpSpPr>
        <p:sp>
          <p:nvSpPr>
            <p:cNvPr id="49" name="菱形 48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陳翰勳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資料庫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網路爬蟲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632109" y="1269006"/>
            <a:ext cx="2073806" cy="2669961"/>
            <a:chOff x="3765198" y="2085688"/>
            <a:chExt cx="2073806" cy="2669961"/>
          </a:xfrm>
        </p:grpSpPr>
        <p:sp>
          <p:nvSpPr>
            <p:cNvPr id="54" name="菱形 5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許景順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手勢辨識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4588111" y="1257383"/>
            <a:ext cx="2073806" cy="2357183"/>
            <a:chOff x="3765198" y="2085688"/>
            <a:chExt cx="2073806" cy="2357183"/>
          </a:xfrm>
        </p:grpSpPr>
        <p:sp>
          <p:nvSpPr>
            <p:cNvPr id="10" name="菱形 9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765198" y="3709877"/>
              <a:ext cx="2073806" cy="732994"/>
              <a:chOff x="9093922" y="2192795"/>
              <a:chExt cx="1724320" cy="73299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楊智詠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093923" y="2542351"/>
                <a:ext cx="1724318" cy="38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人臉辨識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b="33673"/>
          <a:stretch/>
        </p:blipFill>
        <p:spPr>
          <a:xfrm>
            <a:off x="2621366" y="3614566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r="2726"/>
          <a:stretch/>
        </p:blipFill>
        <p:spPr>
          <a:xfrm>
            <a:off x="2621366" y="3604115"/>
            <a:ext cx="1800000" cy="1800000"/>
          </a:xfrm>
          <a:prstGeom prst="rect">
            <a:avLst/>
          </a:prstGeom>
        </p:spPr>
      </p:pic>
      <p:pic>
        <p:nvPicPr>
          <p:cNvPr id="1026" name="Picture 2" descr="D:\Camera\20140528_16150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 rot="5400000">
            <a:off x="902178" y="115909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37728"/>
          <a:stretch/>
        </p:blipFill>
        <p:spPr bwMode="auto">
          <a:xfrm>
            <a:off x="8801886" y="792105"/>
            <a:ext cx="1700027" cy="207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47" y="991969"/>
            <a:ext cx="1271075" cy="18760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EBAD6F-FC8E-45B8-91BC-DDFA5EF409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47" y="3600217"/>
            <a:ext cx="1445062" cy="19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後端網頁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016089" y="2817380"/>
            <a:ext cx="433795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作業環境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程式語言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工具與套件 </a:t>
            </a:r>
            <a:r>
              <a:rPr lang="en-US" altLang="zh-TW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680447"/>
            <a:ext cx="3258019" cy="25364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latin typeface="+mn-ea"/>
              </a:rPr>
              <a:t>	</a:t>
            </a:r>
            <a:r>
              <a:rPr lang="zh-TW" altLang="en-US" dirty="0">
                <a:latin typeface="+mn-ea"/>
              </a:rPr>
              <a:t>智慧鏡主要用手勢來操作。受限硬體的架構，所以設計一個後端</a:t>
            </a:r>
            <a:r>
              <a:rPr lang="en-US" altLang="zh-TW" dirty="0">
                <a:latin typeface="+mn-ea"/>
              </a:rPr>
              <a:t>Web</a:t>
            </a:r>
            <a:r>
              <a:rPr lang="zh-TW" altLang="en-US" dirty="0">
                <a:latin typeface="+mn-ea"/>
              </a:rPr>
              <a:t>，輔助使用者使用智慧鏡，並結合社群活動和</a:t>
            </a:r>
            <a:r>
              <a:rPr lang="en-US" altLang="zh-TW" dirty="0">
                <a:latin typeface="+mn-ea"/>
              </a:rPr>
              <a:t>IoT</a:t>
            </a:r>
            <a:r>
              <a:rPr lang="zh-TW" altLang="en-US" dirty="0">
                <a:latin typeface="+mn-ea"/>
              </a:rPr>
              <a:t>家電串流，增加智慧鏡的使用性</a:t>
            </a:r>
            <a:endParaRPr lang="en-US" altLang="zh-TW" dirty="0">
              <a:latin typeface="+mn-ea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設計目的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使用技術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43" name="Picture 4" descr="C:\Users\Jason Chiu\Downloads\未命名圖表 (3).png">
            <a:extLst>
              <a:ext uri="{FF2B5EF4-FFF2-40B4-BE49-F238E27FC236}">
                <a16:creationId xmlns:a16="http://schemas.microsoft.com/office/drawing/2014/main" id="{6623DB17-ABEC-4A4D-BF2B-6A4BA300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37" y="4574314"/>
            <a:ext cx="744900" cy="7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Jason Chiu\Downloads\未命名圖表 (2).png">
            <a:extLst>
              <a:ext uri="{FF2B5EF4-FFF2-40B4-BE49-F238E27FC236}">
                <a16:creationId xmlns:a16="http://schemas.microsoft.com/office/drawing/2014/main" id="{6041B327-FBB7-4F52-A4BB-6DB667A24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r="62096" b="56260"/>
          <a:stretch/>
        </p:blipFill>
        <p:spPr bwMode="auto">
          <a:xfrm>
            <a:off x="9241647" y="4574314"/>
            <a:ext cx="1112398" cy="8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B3ABDE4C-8A60-4D6E-8E09-C1981D82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354" y="5519622"/>
            <a:ext cx="1432302" cy="516631"/>
          </a:xfrm>
          <a:prstGeom prst="rect">
            <a:avLst/>
          </a:prstGeom>
        </p:spPr>
      </p:pic>
      <p:pic>
        <p:nvPicPr>
          <p:cNvPr id="47" name="Picture 2" descr="C:\Users\Jason Chiu\Downloads\未命名圖表 (1).png">
            <a:extLst>
              <a:ext uri="{FF2B5EF4-FFF2-40B4-BE49-F238E27FC236}">
                <a16:creationId xmlns:a16="http://schemas.microsoft.com/office/drawing/2014/main" id="{1C7FAB67-E2E6-49BF-9D83-C486CBDB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3524214"/>
            <a:ext cx="1927800" cy="9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「bootstrap」的圖片搜尋結果">
            <a:extLst>
              <a:ext uri="{FF2B5EF4-FFF2-40B4-BE49-F238E27FC236}">
                <a16:creationId xmlns:a16="http://schemas.microsoft.com/office/drawing/2014/main" id="{CDE31ECC-E90F-4865-BA8A-7AA30879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039" y="3679171"/>
            <a:ext cx="757617" cy="7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瀏覽器 圖示」的圖片搜尋結果">
            <a:extLst>
              <a:ext uri="{FF2B5EF4-FFF2-40B4-BE49-F238E27FC236}">
                <a16:creationId xmlns:a16="http://schemas.microsoft.com/office/drawing/2014/main" id="{9E48FA42-7068-4AEF-8070-570C8D69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2732767"/>
            <a:ext cx="669068" cy="6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DA8AEE1-B166-4EA5-9988-2A7BC0CA4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8317" y="2689314"/>
            <a:ext cx="874868" cy="7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設計構架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72" y="1520612"/>
            <a:ext cx="9936350" cy="2416387"/>
          </a:xfrm>
          <a:prstGeom prst="rect">
            <a:avLst/>
          </a:prstGeom>
        </p:spPr>
      </p:pic>
      <p:pic>
        <p:nvPicPr>
          <p:cNvPr id="1026" name="Picture 2" descr="「樹莓派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11" y="4498445"/>
            <a:ext cx="1500099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肘形接點 5"/>
          <p:cNvCxnSpPr>
            <a:endCxn id="1026" idx="3"/>
          </p:cNvCxnSpPr>
          <p:nvPr/>
        </p:nvCxnSpPr>
        <p:spPr>
          <a:xfrm rot="5400000">
            <a:off x="5537728" y="4116650"/>
            <a:ext cx="1525322" cy="5733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661807" y="5833533"/>
            <a:ext cx="1351903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73867" y="1983934"/>
            <a:ext cx="1358983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登入註冊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94134" y="3931266"/>
            <a:ext cx="1358983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照片瀏覽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個人化設定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5709" y="4660540"/>
            <a:ext cx="1358983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居家安全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影像串流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 descr="C:\Users\Jason Chiu\Downloads\未命名圖表 (7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04" y="4880239"/>
            <a:ext cx="8096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/>
          <p:cNvCxnSpPr>
            <a:stCxn id="1026" idx="1"/>
            <a:endCxn id="1027" idx="3"/>
          </p:cNvCxnSpPr>
          <p:nvPr/>
        </p:nvCxnSpPr>
        <p:spPr>
          <a:xfrm flipH="1">
            <a:off x="3444229" y="5165989"/>
            <a:ext cx="106938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976463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690109" y="384958"/>
            <a:ext cx="4603627" cy="815991"/>
            <a:chOff x="8386922" y="2014885"/>
            <a:chExt cx="4743171" cy="815991"/>
          </a:xfrm>
        </p:grpSpPr>
        <p:sp>
          <p:nvSpPr>
            <p:cNvPr id="23" name="矩形 22"/>
            <p:cNvSpPr/>
            <p:nvPr/>
          </p:nvSpPr>
          <p:spPr>
            <a:xfrm>
              <a:off x="8386922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後端網頁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90289" y="1922964"/>
            <a:ext cx="5936306" cy="1159393"/>
            <a:chOff x="8386920" y="2192795"/>
            <a:chExt cx="6469413" cy="1159393"/>
          </a:xfrm>
        </p:grpSpPr>
        <p:sp>
          <p:nvSpPr>
            <p:cNvPr id="26" name="矩形 25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RWD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式網頁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809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帳號註冊登入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2.Sidebar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功能模塊化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84277" y="4505852"/>
            <a:ext cx="3009048" cy="1073409"/>
            <a:chOff x="8705106" y="2192795"/>
            <a:chExt cx="2501951" cy="1073409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首頁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相簿瀏覽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社群活動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283914"/>
            <a:chOff x="8705106" y="2192795"/>
            <a:chExt cx="2501951" cy="1283914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設定功能頁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鏡面資訊設定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天氣設定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股市設定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54562" y="263495"/>
            <a:ext cx="2266378" cy="4565181"/>
            <a:chOff x="1421326" y="1515154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1326" y="1515154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954" y="1971440"/>
              <a:ext cx="2129071" cy="35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î$ḷïďê">
            <a:extLst>
              <a:ext uri="{FF2B5EF4-FFF2-40B4-BE49-F238E27FC236}">
                <a16:creationId xmlns:a16="http://schemas.microsoft.com/office/drawing/2014/main" id="{FA5938F1-B063-4312-AB5A-ACA9C60A1C29}"/>
              </a:ext>
            </a:extLst>
          </p:cNvPr>
          <p:cNvGrpSpPr>
            <a:grpSpLocks/>
          </p:cNvGrpSpPr>
          <p:nvPr/>
        </p:nvGrpSpPr>
        <p:grpSpPr bwMode="auto">
          <a:xfrm>
            <a:off x="2048249" y="991950"/>
            <a:ext cx="2266378" cy="4565181"/>
            <a:chOff x="8853485" y="3998913"/>
            <a:chExt cx="3106735" cy="6257925"/>
          </a:xfrm>
          <a:effectLst/>
        </p:grpSpPr>
        <p:sp>
          <p:nvSpPr>
            <p:cNvPr id="51" name="ïśḻiḋe">
              <a:extLst>
                <a:ext uri="{FF2B5EF4-FFF2-40B4-BE49-F238E27FC236}">
                  <a16:creationId xmlns:a16="http://schemas.microsoft.com/office/drawing/2014/main" id="{63678147-70FC-43B9-900C-2AFC83E7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ïSḻïḓè">
              <a:extLst>
                <a:ext uri="{FF2B5EF4-FFF2-40B4-BE49-F238E27FC236}">
                  <a16:creationId xmlns:a16="http://schemas.microsoft.com/office/drawing/2014/main" id="{2491508F-346B-4175-8857-31D462FA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9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ïšľïďê">
              <a:extLst>
                <a:ext uri="{FF2B5EF4-FFF2-40B4-BE49-F238E27FC236}">
                  <a16:creationId xmlns:a16="http://schemas.microsoft.com/office/drawing/2014/main" id="{C51A1FFB-4C1B-4A1E-ACEC-15B71271A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iş1îḋe">
              <a:extLst>
                <a:ext uri="{FF2B5EF4-FFF2-40B4-BE49-F238E27FC236}">
                  <a16:creationId xmlns:a16="http://schemas.microsoft.com/office/drawing/2014/main" id="{0D2301B4-3906-40E4-A70A-181C8BE43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íṩ1ïďé">
              <a:extLst>
                <a:ext uri="{FF2B5EF4-FFF2-40B4-BE49-F238E27FC236}">
                  <a16:creationId xmlns:a16="http://schemas.microsoft.com/office/drawing/2014/main" id="{6F1999B6-9ABD-4823-9DC6-A8FB2AED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03" y="1500641"/>
            <a:ext cx="2140665" cy="358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C:\Users\Jason Chiu\Downloads\未命名圖表 (4).png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99" y="4325476"/>
            <a:ext cx="3726701" cy="257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4" y="4469077"/>
            <a:ext cx="3417166" cy="171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04" y="382470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3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網頁影片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edia">
            <a:hlinkClick r:id="" action="ppaction://media"/>
            <a:extLst>
              <a:ext uri="{FF2B5EF4-FFF2-40B4-BE49-F238E27FC236}">
                <a16:creationId xmlns:a16="http://schemas.microsoft.com/office/drawing/2014/main" id="{CB742222-6F7C-4D90-8F7C-E702CC90F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908"/>
          <a:stretch/>
        </p:blipFill>
        <p:spPr>
          <a:xfrm>
            <a:off x="208053" y="1443493"/>
            <a:ext cx="10193556" cy="51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8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39438CF-EE56-47E4-AB9B-F89C9BE723C7}"/>
              </a:ext>
            </a:extLst>
          </p:cNvPr>
          <p:cNvGrpSpPr/>
          <p:nvPr/>
        </p:nvGrpSpPr>
        <p:grpSpPr>
          <a:xfrm>
            <a:off x="254562" y="263495"/>
            <a:ext cx="2266378" cy="4565181"/>
            <a:chOff x="254562" y="263495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62" y="263495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C76FC7E-AC9C-41DB-9A73-3A91FAFB1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0" y="721518"/>
              <a:ext cx="2154691" cy="3564607"/>
            </a:xfrm>
            <a:prstGeom prst="rect">
              <a:avLst/>
            </a:prstGeom>
          </p:spPr>
        </p:pic>
      </p:grpSp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861641" y="3607827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550564" y="384958"/>
            <a:ext cx="4743172" cy="1274195"/>
            <a:chOff x="8386921" y="2014885"/>
            <a:chExt cx="4743172" cy="1274195"/>
          </a:xfrm>
        </p:grpSpPr>
        <p:sp>
          <p:nvSpPr>
            <p:cNvPr id="23" name="矩形 22"/>
            <p:cNvSpPr/>
            <p:nvPr/>
          </p:nvSpPr>
          <p:spPr>
            <a:xfrm>
              <a:off x="8386921" y="2014885"/>
              <a:ext cx="3359721" cy="12741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居家安全和</a:t>
              </a:r>
              <a:endParaRPr lang="en-US" altLang="zh-TW" sz="3200" b="1" dirty="0">
                <a:solidFill>
                  <a:schemeClr val="accent2"/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 </a:t>
              </a:r>
              <a:r>
                <a:rPr lang="en-US" altLang="zh-TW" sz="3200" b="1" dirty="0">
                  <a:solidFill>
                    <a:schemeClr val="accent2"/>
                  </a:solidFill>
                </a:rPr>
                <a:t>	</a:t>
              </a:r>
              <a:r>
                <a:rPr lang="zh-TW" altLang="en-US" sz="3200" b="1" dirty="0">
                  <a:solidFill>
                    <a:schemeClr val="accent2"/>
                  </a:solidFill>
                </a:rPr>
                <a:t>環境監控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73092" y="2196530"/>
            <a:ext cx="5360824" cy="862902"/>
            <a:chOff x="8386920" y="2192795"/>
            <a:chExt cx="6469413" cy="862902"/>
          </a:xfrm>
        </p:grpSpPr>
        <p:sp>
          <p:nvSpPr>
            <p:cNvPr id="26" name="矩形 25"/>
            <p:cNvSpPr/>
            <p:nvPr/>
          </p:nvSpPr>
          <p:spPr>
            <a:xfrm>
              <a:off x="8386921" y="2192795"/>
              <a:ext cx="4939916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Node.js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Express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socket.io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影像串流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環境監控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27780" y="4505852"/>
            <a:ext cx="2686164" cy="1073409"/>
            <a:chOff x="8705106" y="2192795"/>
            <a:chExt cx="2501951" cy="1073409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居家監控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7238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收到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LINE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通知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登入</a:t>
              </a:r>
              <a:r>
                <a:rPr lang="en-US" altLang="zh-TW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Web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開啟串流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283914"/>
            <a:chOff x="8705106" y="2192795"/>
            <a:chExt cx="2501951" cy="1283914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環境監控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9343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溫溼度監測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9" name="î$ḷïďê">
            <a:extLst>
              <a:ext uri="{FF2B5EF4-FFF2-40B4-BE49-F238E27FC236}">
                <a16:creationId xmlns:a16="http://schemas.microsoft.com/office/drawing/2014/main" id="{FA5938F1-B063-4312-AB5A-ACA9C60A1C29}"/>
              </a:ext>
            </a:extLst>
          </p:cNvPr>
          <p:cNvGrpSpPr>
            <a:grpSpLocks/>
          </p:cNvGrpSpPr>
          <p:nvPr/>
        </p:nvGrpSpPr>
        <p:grpSpPr bwMode="auto">
          <a:xfrm>
            <a:off x="2093263" y="2118750"/>
            <a:ext cx="2266378" cy="4565181"/>
            <a:chOff x="8853485" y="3998913"/>
            <a:chExt cx="3106735" cy="6257925"/>
          </a:xfrm>
          <a:effectLst/>
        </p:grpSpPr>
        <p:sp>
          <p:nvSpPr>
            <p:cNvPr id="51" name="ïśḻiḋe">
              <a:extLst>
                <a:ext uri="{FF2B5EF4-FFF2-40B4-BE49-F238E27FC236}">
                  <a16:creationId xmlns:a16="http://schemas.microsoft.com/office/drawing/2014/main" id="{63678147-70FC-43B9-900C-2AFC83E7D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5" y="3998913"/>
              <a:ext cx="3106735" cy="6257925"/>
            </a:xfrm>
            <a:custGeom>
              <a:avLst/>
              <a:gdLst>
                <a:gd name="T0" fmla="*/ 8594 w 8630"/>
                <a:gd name="T1" fmla="*/ 3320 h 17382"/>
                <a:gd name="T2" fmla="*/ 8596 w 8630"/>
                <a:gd name="T3" fmla="*/ 3320 h 17382"/>
                <a:gd name="T4" fmla="*/ 8629 w 8630"/>
                <a:gd name="T5" fmla="*/ 3353 h 17382"/>
                <a:gd name="T6" fmla="*/ 8629 w 8630"/>
                <a:gd name="T7" fmla="*/ 4419 h 17382"/>
                <a:gd name="T8" fmla="*/ 8596 w 8630"/>
                <a:gd name="T9" fmla="*/ 4452 h 17382"/>
                <a:gd name="T10" fmla="*/ 8594 w 8630"/>
                <a:gd name="T11" fmla="*/ 4452 h 17382"/>
                <a:gd name="T12" fmla="*/ 8594 w 8630"/>
                <a:gd name="T13" fmla="*/ 16371 h 17382"/>
                <a:gd name="T14" fmla="*/ 7584 w 8630"/>
                <a:gd name="T15" fmla="*/ 17381 h 17382"/>
                <a:gd name="T16" fmla="*/ 1043 w 8630"/>
                <a:gd name="T17" fmla="*/ 17381 h 17382"/>
                <a:gd name="T18" fmla="*/ 33 w 8630"/>
                <a:gd name="T19" fmla="*/ 16371 h 17382"/>
                <a:gd name="T20" fmla="*/ 33 w 8630"/>
                <a:gd name="T21" fmla="*/ 5859 h 17382"/>
                <a:gd name="T22" fmla="*/ 33 w 8630"/>
                <a:gd name="T23" fmla="*/ 5859 h 17382"/>
                <a:gd name="T24" fmla="*/ 0 w 8630"/>
                <a:gd name="T25" fmla="*/ 5826 h 17382"/>
                <a:gd name="T26" fmla="*/ 0 w 8630"/>
                <a:gd name="T27" fmla="*/ 4760 h 17382"/>
                <a:gd name="T28" fmla="*/ 33 w 8630"/>
                <a:gd name="T29" fmla="*/ 4727 h 17382"/>
                <a:gd name="T30" fmla="*/ 33 w 8630"/>
                <a:gd name="T31" fmla="*/ 4727 h 17382"/>
                <a:gd name="T32" fmla="*/ 33 w 8630"/>
                <a:gd name="T33" fmla="*/ 4452 h 17382"/>
                <a:gd name="T34" fmla="*/ 33 w 8630"/>
                <a:gd name="T35" fmla="*/ 4452 h 17382"/>
                <a:gd name="T36" fmla="*/ 0 w 8630"/>
                <a:gd name="T37" fmla="*/ 4419 h 17382"/>
                <a:gd name="T38" fmla="*/ 0 w 8630"/>
                <a:gd name="T39" fmla="*/ 3353 h 17382"/>
                <a:gd name="T40" fmla="*/ 33 w 8630"/>
                <a:gd name="T41" fmla="*/ 3320 h 17382"/>
                <a:gd name="T42" fmla="*/ 33 w 8630"/>
                <a:gd name="T43" fmla="*/ 3320 h 17382"/>
                <a:gd name="T44" fmla="*/ 33 w 8630"/>
                <a:gd name="T45" fmla="*/ 2704 h 17382"/>
                <a:gd name="T46" fmla="*/ 33 w 8630"/>
                <a:gd name="T47" fmla="*/ 2704 h 17382"/>
                <a:gd name="T48" fmla="*/ 0 w 8630"/>
                <a:gd name="T49" fmla="*/ 2672 h 17382"/>
                <a:gd name="T50" fmla="*/ 0 w 8630"/>
                <a:gd name="T51" fmla="*/ 2075 h 17382"/>
                <a:gd name="T52" fmla="*/ 33 w 8630"/>
                <a:gd name="T53" fmla="*/ 2042 h 17382"/>
                <a:gd name="T54" fmla="*/ 33 w 8630"/>
                <a:gd name="T55" fmla="*/ 2042 h 17382"/>
                <a:gd name="T56" fmla="*/ 33 w 8630"/>
                <a:gd name="T57" fmla="*/ 1010 h 17382"/>
                <a:gd name="T58" fmla="*/ 1043 w 8630"/>
                <a:gd name="T59" fmla="*/ 0 h 17382"/>
                <a:gd name="T60" fmla="*/ 7584 w 8630"/>
                <a:gd name="T61" fmla="*/ 0 h 17382"/>
                <a:gd name="T62" fmla="*/ 8594 w 8630"/>
                <a:gd name="T63" fmla="*/ 1010 h 17382"/>
                <a:gd name="T64" fmla="*/ 8594 w 8630"/>
                <a:gd name="T65" fmla="*/ 3320 h 173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30"/>
                <a:gd name="T100" fmla="*/ 0 h 17382"/>
                <a:gd name="T101" fmla="*/ 8630 w 8630"/>
                <a:gd name="T102" fmla="*/ 17382 h 1738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30" h="17382">
                  <a:moveTo>
                    <a:pt x="8594" y="3320"/>
                  </a:moveTo>
                  <a:lnTo>
                    <a:pt x="8596" y="3320"/>
                  </a:lnTo>
                  <a:cubicBezTo>
                    <a:pt x="8614" y="3320"/>
                    <a:pt x="8629" y="3335"/>
                    <a:pt x="8629" y="3353"/>
                  </a:cubicBezTo>
                  <a:lnTo>
                    <a:pt x="8629" y="4419"/>
                  </a:lnTo>
                  <a:cubicBezTo>
                    <a:pt x="8629" y="4438"/>
                    <a:pt x="8614" y="4452"/>
                    <a:pt x="8596" y="4452"/>
                  </a:cubicBezTo>
                  <a:lnTo>
                    <a:pt x="8594" y="4452"/>
                  </a:lnTo>
                  <a:lnTo>
                    <a:pt x="8594" y="16371"/>
                  </a:lnTo>
                  <a:cubicBezTo>
                    <a:pt x="8594" y="16928"/>
                    <a:pt x="8141" y="17381"/>
                    <a:pt x="7584" y="17381"/>
                  </a:cubicBezTo>
                  <a:lnTo>
                    <a:pt x="1043" y="17381"/>
                  </a:lnTo>
                  <a:cubicBezTo>
                    <a:pt x="487" y="17381"/>
                    <a:pt x="33" y="16928"/>
                    <a:pt x="33" y="16371"/>
                  </a:cubicBezTo>
                  <a:lnTo>
                    <a:pt x="33" y="5859"/>
                  </a:lnTo>
                  <a:cubicBezTo>
                    <a:pt x="15" y="5859"/>
                    <a:pt x="0" y="5844"/>
                    <a:pt x="0" y="5826"/>
                  </a:cubicBezTo>
                  <a:lnTo>
                    <a:pt x="0" y="4760"/>
                  </a:lnTo>
                  <a:cubicBezTo>
                    <a:pt x="0" y="4741"/>
                    <a:pt x="15" y="4727"/>
                    <a:pt x="33" y="4727"/>
                  </a:cubicBezTo>
                  <a:lnTo>
                    <a:pt x="33" y="4452"/>
                  </a:lnTo>
                  <a:cubicBezTo>
                    <a:pt x="15" y="4452"/>
                    <a:pt x="0" y="4438"/>
                    <a:pt x="0" y="4419"/>
                  </a:cubicBezTo>
                  <a:lnTo>
                    <a:pt x="0" y="3353"/>
                  </a:lnTo>
                  <a:cubicBezTo>
                    <a:pt x="0" y="3335"/>
                    <a:pt x="15" y="3320"/>
                    <a:pt x="33" y="3320"/>
                  </a:cubicBezTo>
                  <a:lnTo>
                    <a:pt x="33" y="2704"/>
                  </a:lnTo>
                  <a:cubicBezTo>
                    <a:pt x="15" y="2704"/>
                    <a:pt x="0" y="2690"/>
                    <a:pt x="0" y="2672"/>
                  </a:cubicBezTo>
                  <a:lnTo>
                    <a:pt x="0" y="2075"/>
                  </a:lnTo>
                  <a:cubicBezTo>
                    <a:pt x="0" y="2057"/>
                    <a:pt x="15" y="2042"/>
                    <a:pt x="33" y="2042"/>
                  </a:cubicBezTo>
                  <a:lnTo>
                    <a:pt x="33" y="1010"/>
                  </a:lnTo>
                  <a:cubicBezTo>
                    <a:pt x="33" y="453"/>
                    <a:pt x="487" y="0"/>
                    <a:pt x="1043" y="0"/>
                  </a:cubicBezTo>
                  <a:lnTo>
                    <a:pt x="7584" y="0"/>
                  </a:lnTo>
                  <a:cubicBezTo>
                    <a:pt x="8141" y="0"/>
                    <a:pt x="8594" y="453"/>
                    <a:pt x="8594" y="1010"/>
                  </a:cubicBezTo>
                  <a:lnTo>
                    <a:pt x="8594" y="332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ïSḻïḓè">
              <a:extLst>
                <a:ext uri="{FF2B5EF4-FFF2-40B4-BE49-F238E27FC236}">
                  <a16:creationId xmlns:a16="http://schemas.microsoft.com/office/drawing/2014/main" id="{2491508F-346B-4175-8857-31D462FA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8413" y="4021139"/>
              <a:ext cx="3036887" cy="6211887"/>
            </a:xfrm>
            <a:custGeom>
              <a:avLst/>
              <a:gdLst>
                <a:gd name="T0" fmla="*/ 947 w 8436"/>
                <a:gd name="T1" fmla="*/ 17255 h 17256"/>
                <a:gd name="T2" fmla="*/ 0 w 8436"/>
                <a:gd name="T3" fmla="*/ 16308 h 17256"/>
                <a:gd name="T4" fmla="*/ 0 w 8436"/>
                <a:gd name="T5" fmla="*/ 947 h 17256"/>
                <a:gd name="T6" fmla="*/ 947 w 8436"/>
                <a:gd name="T7" fmla="*/ 0 h 17256"/>
                <a:gd name="T8" fmla="*/ 7488 w 8436"/>
                <a:gd name="T9" fmla="*/ 0 h 17256"/>
                <a:gd name="T10" fmla="*/ 8435 w 8436"/>
                <a:gd name="T11" fmla="*/ 947 h 17256"/>
                <a:gd name="T12" fmla="*/ 8435 w 8436"/>
                <a:gd name="T13" fmla="*/ 16308 h 17256"/>
                <a:gd name="T14" fmla="*/ 7488 w 8436"/>
                <a:gd name="T15" fmla="*/ 17255 h 17256"/>
                <a:gd name="T16" fmla="*/ 947 w 8436"/>
                <a:gd name="T17" fmla="*/ 17255 h 172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36"/>
                <a:gd name="T28" fmla="*/ 0 h 17256"/>
                <a:gd name="T29" fmla="*/ 8436 w 8436"/>
                <a:gd name="T30" fmla="*/ 17256 h 172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36" h="17256">
                  <a:moveTo>
                    <a:pt x="947" y="17255"/>
                  </a:moveTo>
                  <a:cubicBezTo>
                    <a:pt x="425" y="17255"/>
                    <a:pt x="0" y="16831"/>
                    <a:pt x="0" y="16308"/>
                  </a:cubicBezTo>
                  <a:lnTo>
                    <a:pt x="0" y="947"/>
                  </a:lnTo>
                  <a:cubicBezTo>
                    <a:pt x="0" y="425"/>
                    <a:pt x="425" y="0"/>
                    <a:pt x="947" y="0"/>
                  </a:cubicBezTo>
                  <a:lnTo>
                    <a:pt x="7488" y="0"/>
                  </a:lnTo>
                  <a:cubicBezTo>
                    <a:pt x="8010" y="0"/>
                    <a:pt x="8435" y="425"/>
                    <a:pt x="8435" y="947"/>
                  </a:cubicBezTo>
                  <a:lnTo>
                    <a:pt x="8435" y="16308"/>
                  </a:lnTo>
                  <a:cubicBezTo>
                    <a:pt x="8435" y="16831"/>
                    <a:pt x="8010" y="17255"/>
                    <a:pt x="7488" y="17255"/>
                  </a:cubicBezTo>
                  <a:lnTo>
                    <a:pt x="947" y="17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ïšľïďê">
              <a:extLst>
                <a:ext uri="{FF2B5EF4-FFF2-40B4-BE49-F238E27FC236}">
                  <a16:creationId xmlns:a16="http://schemas.microsoft.com/office/drawing/2014/main" id="{C51A1FFB-4C1B-4A1E-ACEC-15B71271A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4167188"/>
              <a:ext cx="68263" cy="68262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iş1îḋe">
              <a:extLst>
                <a:ext uri="{FF2B5EF4-FFF2-40B4-BE49-F238E27FC236}">
                  <a16:creationId xmlns:a16="http://schemas.microsoft.com/office/drawing/2014/main" id="{0D2301B4-3906-40E4-A70A-181C8BE43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4362450"/>
              <a:ext cx="434975" cy="46038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íṩ1ïďé">
              <a:extLst>
                <a:ext uri="{FF2B5EF4-FFF2-40B4-BE49-F238E27FC236}">
                  <a16:creationId xmlns:a16="http://schemas.microsoft.com/office/drawing/2014/main" id="{6F1999B6-9ABD-4823-9DC6-A8FB2AED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9671050"/>
              <a:ext cx="427037" cy="427038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82" y="3828577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3578784-8C47-4EB1-B510-EBC5CE67B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342" y="3249722"/>
            <a:ext cx="2046390" cy="22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居家安全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edia">
            <a:hlinkClick r:id="" action="ppaction://media"/>
            <a:extLst>
              <a:ext uri="{FF2B5EF4-FFF2-40B4-BE49-F238E27FC236}">
                <a16:creationId xmlns:a16="http://schemas.microsoft.com/office/drawing/2014/main" id="{9D0848CF-64B1-4112-887D-20FA27F68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401" t="8053"/>
          <a:stretch/>
        </p:blipFill>
        <p:spPr>
          <a:xfrm>
            <a:off x="220641" y="1412416"/>
            <a:ext cx="9471529" cy="53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實作影片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-1"/>
            <a:ext cx="5558971" cy="5550587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49608" y="2129264"/>
            <a:ext cx="2068457" cy="2068457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41520" y="2129264"/>
            <a:ext cx="2068457" cy="2068457"/>
          </a:xfrm>
          <a:prstGeom prst="rect">
            <a:avLst/>
          </a:prstGeom>
          <a:blipFill>
            <a:blip r:embed="rId4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33432" y="2129264"/>
            <a:ext cx="2068457" cy="2068457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25343" y="2129264"/>
            <a:ext cx="2068457" cy="2068457"/>
          </a:xfrm>
          <a:prstGeom prst="rect">
            <a:avLst/>
          </a:prstGeom>
          <a:blipFill>
            <a:blip r:embed="rId6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161143" y="813174"/>
            <a:ext cx="1174527" cy="11727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554404" y="1968171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1767881" y="537685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591357" y="359616"/>
            <a:ext cx="3674453" cy="849013"/>
            <a:chOff x="8386922" y="2014885"/>
            <a:chExt cx="3674453" cy="849013"/>
          </a:xfrm>
        </p:grpSpPr>
        <p:sp>
          <p:nvSpPr>
            <p:cNvPr id="13" name="矩形 12"/>
            <p:cNvSpPr/>
            <p:nvPr/>
          </p:nvSpPr>
          <p:spPr>
            <a:xfrm>
              <a:off x="9147413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總結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86922" y="2578563"/>
              <a:ext cx="3674453" cy="2853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終於可以做自己想做的事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32860" y="4482782"/>
            <a:ext cx="2501951" cy="1162535"/>
            <a:chOff x="8705106" y="2192795"/>
            <a:chExt cx="2501951" cy="1162535"/>
          </a:xfrm>
        </p:grpSpPr>
        <p:sp>
          <p:nvSpPr>
            <p:cNvPr id="19" name="矩形 18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居家健康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21852" y="2542351"/>
              <a:ext cx="2068460" cy="8129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體態膚質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遠端醫療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長照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24772" y="4482782"/>
            <a:ext cx="2501951" cy="980113"/>
            <a:chOff x="8705106" y="2192795"/>
            <a:chExt cx="2501951" cy="980113"/>
          </a:xfrm>
        </p:grpSpPr>
        <p:sp>
          <p:nvSpPr>
            <p:cNvPr id="22" name="矩形 21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智慧居家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家電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消防保全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照明空調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16684" y="4482782"/>
            <a:ext cx="2501951" cy="980113"/>
            <a:chOff x="8705106" y="2192795"/>
            <a:chExt cx="2501951" cy="980113"/>
          </a:xfrm>
        </p:grpSpPr>
        <p:sp>
          <p:nvSpPr>
            <p:cNvPr id="25" name="矩形 24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社群購物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AR</a:t>
              </a: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試衣、試妝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購物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廣告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08595" y="4482782"/>
            <a:ext cx="2501951" cy="980113"/>
            <a:chOff x="8705106" y="2192795"/>
            <a:chExt cx="2501951" cy="980113"/>
          </a:xfrm>
        </p:grpSpPr>
        <p:sp>
          <p:nvSpPr>
            <p:cNvPr id="28" name="矩形 27"/>
            <p:cNvSpPr/>
            <p:nvPr/>
          </p:nvSpPr>
          <p:spPr>
            <a:xfrm>
              <a:off x="8705106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個人秘書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21852" y="2542351"/>
              <a:ext cx="2068460" cy="6305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個人雲</a:t>
              </a:r>
              <a:endParaRPr lang="en-US" altLang="zh-TW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網路</a:t>
              </a:r>
              <a:r>
                <a:rPr lang="en-US" altLang="zh-TW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AP</a:t>
              </a:r>
            </a:p>
            <a:p>
              <a:pPr algn="ctr">
                <a:lnSpc>
                  <a:spcPct val="114000"/>
                </a:lnSpc>
              </a:pPr>
              <a:r>
                <a:rPr lang="zh-TW" altLang="en-US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鏡子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026" name="Picture 2" descr="https://cw1.tw/CH/images/content_images/c92b3d05-1a70-4cd4-878b-f870615e77c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r="21312"/>
          <a:stretch/>
        </p:blipFill>
        <p:spPr bwMode="auto">
          <a:xfrm>
            <a:off x="2049608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2190049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 b="7667"/>
          <a:stretch/>
        </p:blipFill>
        <p:spPr bwMode="auto">
          <a:xfrm>
            <a:off x="4441520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son Chiu\Downloads\2019050900313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6831889" y="2129264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-1246" r="34968" b="1246"/>
          <a:stretch/>
        </p:blipFill>
        <p:spPr>
          <a:xfrm>
            <a:off x="9217853" y="211263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855139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2018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0"/>
            <a:ext cx="6704217" cy="6694109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blipFill>
            <a:blip r:embed="rId3"/>
            <a:srcRect/>
            <a:stretch>
              <a:fillRect l="-38828" r="-38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>
            <a:off x="4236079" y="813870"/>
            <a:ext cx="1756372" cy="1493822"/>
          </a:xfrm>
          <a:prstGeom prst="parallelogram">
            <a:avLst>
              <a:gd name="adj" fmla="val 100151"/>
            </a:avLst>
          </a:prstGeom>
          <a:solidFill>
            <a:srgbClr val="2C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1702052" y="4571999"/>
            <a:ext cx="1457608" cy="1240325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6627" y="2867914"/>
            <a:ext cx="531587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728111" y="2309377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AIOT05 </a:t>
            </a:r>
            <a:r>
              <a:rPr lang="zh-TW" alt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智慧居家</a:t>
            </a:r>
            <a:endParaRPr lang="zh-CN" alt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68417" y="4437574"/>
            <a:ext cx="7457365" cy="3163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居家智慧鏡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41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9" grpId="0" animBg="1"/>
      <p:bldP spid="3" grpId="0" animBg="1"/>
      <p:bldP spid="4" grpId="0" animBg="1"/>
      <p:bldP spid="5" grpId="0" animBg="1"/>
      <p:bldP spid="10" grpId="0" animBg="1"/>
      <p:bldP spid="27" grpId="0"/>
      <p:bldP spid="28" grpId="0"/>
      <p:bldP spid="4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專題介紹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8729" y="345360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zh-TW" altLang="en-US" sz="32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智慧鏡製作緣由</a:t>
            </a: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44" y="2846781"/>
            <a:ext cx="3493311" cy="11644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18" y="4852390"/>
            <a:ext cx="3493311" cy="11644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64" y="2302485"/>
            <a:ext cx="2213040" cy="19143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92" y="1973728"/>
            <a:ext cx="2810500" cy="3005588"/>
          </a:xfrm>
          <a:prstGeom prst="rect">
            <a:avLst/>
          </a:prstGeom>
        </p:spPr>
      </p:pic>
      <p:sp>
        <p:nvSpPr>
          <p:cNvPr id="28" name="Google Shape;106;p2"/>
          <p:cNvSpPr txBox="1"/>
          <p:nvPr/>
        </p:nvSpPr>
        <p:spPr>
          <a:xfrm>
            <a:off x="4657528" y="1926205"/>
            <a:ext cx="4887305" cy="10156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隨著</a:t>
            </a:r>
            <a:r>
              <a:rPr lang="en-US" altLang="zh-TW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5G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時代的來臨</a:t>
            </a:r>
            <a:r>
              <a:rPr lang="en-US" altLang="zh-TW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,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各式家電具有聯網及嵌入</a:t>
            </a:r>
            <a:r>
              <a:rPr lang="en-US" altLang="zh-TW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AI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的功能逐漸普及。甚至在大家耳熟能詳的童話中</a:t>
            </a:r>
            <a:r>
              <a:rPr lang="en-US" altLang="zh-TW" sz="2000" dirty="0">
                <a:solidFill>
                  <a:srgbClr val="000000"/>
                </a:solidFill>
                <a:latin typeface="+mn-ea"/>
                <a:ea typeface="新細明體" panose="02020500000000000000" pitchFamily="18" charset="-120"/>
                <a:cs typeface="Microsoft JhengHei"/>
                <a:sym typeface="Microsoft JhengHei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亦有智慧家電的出現。</a:t>
            </a:r>
            <a:endParaRPr sz="2000" b="0" i="0" u="none" strike="noStrike" cap="none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33" name="Google Shape;106;p2"/>
          <p:cNvSpPr txBox="1"/>
          <p:nvPr/>
        </p:nvSpPr>
        <p:spPr>
          <a:xfrm>
            <a:off x="4640636" y="3122599"/>
            <a:ext cx="4211411" cy="7078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就像白雪公主故事中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ea typeface="新細明體" panose="02020500000000000000" pitchFamily="18" charset="-120"/>
                <a:cs typeface="Arial"/>
                <a:sym typeface="Arial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那傳說中具有顏質辨識功能壞皇后的魔鏡</a:t>
            </a:r>
            <a:endParaRPr sz="2000" b="0" i="0" u="none" strike="noStrike" cap="none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34" name="Google Shape;106;p2"/>
          <p:cNvSpPr txBox="1"/>
          <p:nvPr/>
        </p:nvSpPr>
        <p:spPr>
          <a:xfrm>
            <a:off x="4640636" y="4078413"/>
            <a:ext cx="6638449" cy="10156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我們選擇從幾乎每一個家庭都有的鏡子作為實作對象</a:t>
            </a:r>
            <a:r>
              <a:rPr lang="zh-TW" altLang="en-US" sz="20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Microsoft JhengHei"/>
                <a:sym typeface="Microsoft JhengHei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讓使用者每天在梳妝時能獲取每日的相關資訊</a:t>
            </a:r>
            <a:r>
              <a:rPr lang="zh-TW" altLang="en-US" sz="20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Microsoft JhengHei"/>
                <a:sym typeface="Microsoft JhengHei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+mn-ea"/>
                <a:cs typeface="Microsoft JhengHei"/>
                <a:sym typeface="Microsoft JhengHei"/>
              </a:rPr>
              <a:t>並且透過手勢和臉部辨識與鏡子做互動。</a:t>
            </a:r>
          </a:p>
        </p:txBody>
      </p:sp>
    </p:spTree>
    <p:extLst>
      <p:ext uri="{BB962C8B-B14F-4D97-AF65-F5344CB8AC3E}">
        <p14:creationId xmlns:p14="http://schemas.microsoft.com/office/powerpoint/2010/main" val="82142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63890" y="335198"/>
            <a:ext cx="3847690" cy="1077218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zh-TW" altLang="en-US" sz="32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智慧魔鏡功能簡介</a:t>
            </a:r>
          </a:p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6EF83A-D15B-4216-BEF1-217D1B35AFFE}"/>
              </a:ext>
            </a:extLst>
          </p:cNvPr>
          <p:cNvSpPr txBox="1"/>
          <p:nvPr/>
        </p:nvSpPr>
        <p:spPr>
          <a:xfrm>
            <a:off x="718457" y="1859339"/>
            <a:ext cx="59498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1.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使用者人臉註冊</a:t>
            </a:r>
          </a:p>
          <a:p>
            <a:pPr lvl="0"/>
            <a:endParaRPr lang="zh-TW" altLang="en-US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lvl="0"/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2.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智慧魔鏡開啟螢幕，主介面可及時清晰地顯示時間、天氣、股市</a:t>
            </a:r>
            <a:r>
              <a:rPr lang="zh-TW" altLang="en-US" dirty="0">
                <a:solidFill>
                  <a:srgbClr val="000000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、新聞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等日常生活所必需的信息</a:t>
            </a:r>
          </a:p>
          <a:p>
            <a:pPr lvl="0"/>
            <a:endParaRPr lang="zh-TW" altLang="en-US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lvl="0"/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3.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手勢控制主介面</a:t>
            </a:r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依手勢控制前往哪個頁面</a:t>
            </a:r>
          </a:p>
          <a:p>
            <a:pPr lvl="0"/>
            <a:endParaRPr lang="zh-TW" altLang="en-US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lvl="0"/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4.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雲端資料庫</a:t>
            </a:r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儲存使用者帳戶資訊</a:t>
            </a:r>
            <a:r>
              <a:rPr lang="zh-TW" altLang="en-US" dirty="0">
                <a:solidFill>
                  <a:srgbClr val="000000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、每日訊息資訊。</a:t>
            </a:r>
            <a:endParaRPr lang="zh-TW" altLang="en-US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lvl="0"/>
            <a:endParaRPr lang="zh-TW" altLang="en-US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lvl="0"/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5.Web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管家</a:t>
            </a:r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後台</a:t>
            </a:r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web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server,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可讓使用者管理資訊</a:t>
            </a:r>
            <a:r>
              <a:rPr lang="zh-TW" altLang="en-US" dirty="0">
                <a:solidFill>
                  <a:srgbClr val="000000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。</a:t>
            </a:r>
            <a:endParaRPr lang="zh-TW" altLang="en-US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295F45-9277-439B-9517-ED0FC2206A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" t="18415" r="28635" b="12304"/>
          <a:stretch/>
        </p:blipFill>
        <p:spPr>
          <a:xfrm rot="5400000">
            <a:off x="6913910" y="2156474"/>
            <a:ext cx="5335806" cy="38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03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</a:rPr>
              <a:t>專題架構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6154" y="369967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智慧鏡整體架構</a:t>
            </a: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124;p4">
            <a:extLst>
              <a:ext uri="{FF2B5EF4-FFF2-40B4-BE49-F238E27FC236}">
                <a16:creationId xmlns:a16="http://schemas.microsoft.com/office/drawing/2014/main" id="{2599AD5F-8C21-4A45-B61E-2A5E16A697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521" y="1056541"/>
            <a:ext cx="10339024" cy="58302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9;p4">
            <a:extLst>
              <a:ext uri="{FF2B5EF4-FFF2-40B4-BE49-F238E27FC236}">
                <a16:creationId xmlns:a16="http://schemas.microsoft.com/office/drawing/2014/main" id="{7A6E51C2-3CA4-4A87-BF2C-0F8362E84B53}"/>
              </a:ext>
            </a:extLst>
          </p:cNvPr>
          <p:cNvSpPr/>
          <p:nvPr/>
        </p:nvSpPr>
        <p:spPr>
          <a:xfrm>
            <a:off x="1497839" y="2226116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+mn-ea"/>
                <a:cs typeface="Arial"/>
                <a:sym typeface="Arial"/>
              </a:rPr>
              <a:t>AI</a:t>
            </a:r>
            <a:endParaRPr sz="2000" dirty="0">
              <a:latin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人臉辨識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手勢控制</a:t>
            </a:r>
            <a:endParaRPr sz="2000" dirty="0">
              <a:latin typeface="+mn-ea"/>
            </a:endParaRPr>
          </a:p>
        </p:txBody>
      </p:sp>
      <p:sp>
        <p:nvSpPr>
          <p:cNvPr id="22" name="Google Shape;130;p4">
            <a:extLst>
              <a:ext uri="{FF2B5EF4-FFF2-40B4-BE49-F238E27FC236}">
                <a16:creationId xmlns:a16="http://schemas.microsoft.com/office/drawing/2014/main" id="{E3B22FC1-291A-4945-B68B-E7DAB3FD29DA}"/>
              </a:ext>
            </a:extLst>
          </p:cNvPr>
          <p:cNvSpPr/>
          <p:nvPr/>
        </p:nvSpPr>
        <p:spPr>
          <a:xfrm>
            <a:off x="1505957" y="3982319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Arial"/>
                <a:sym typeface="Arial"/>
              </a:rPr>
              <a:t>Web前端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+mn-ea"/>
                <a:cs typeface="Microsoft JhengHei"/>
                <a:sym typeface="Microsoft JhengHei"/>
              </a:rPr>
              <a:t>魔鏡主介面</a:t>
            </a:r>
            <a:endParaRPr sz="2000" b="0" i="0" u="none" strike="noStrike" cap="none" dirty="0">
              <a:solidFill>
                <a:schemeClr val="dk2"/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3" name="Google Shape;132;p4">
            <a:extLst>
              <a:ext uri="{FF2B5EF4-FFF2-40B4-BE49-F238E27FC236}">
                <a16:creationId xmlns:a16="http://schemas.microsoft.com/office/drawing/2014/main" id="{C3A4FE48-26EB-45B7-A2E6-871133C1E772}"/>
              </a:ext>
            </a:extLst>
          </p:cNvPr>
          <p:cNvCxnSpPr/>
          <p:nvPr/>
        </p:nvCxnSpPr>
        <p:spPr>
          <a:xfrm>
            <a:off x="3252254" y="2885022"/>
            <a:ext cx="243000" cy="8937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33;p4">
            <a:extLst>
              <a:ext uri="{FF2B5EF4-FFF2-40B4-BE49-F238E27FC236}">
                <a16:creationId xmlns:a16="http://schemas.microsoft.com/office/drawing/2014/main" id="{38733ADC-8276-4B9F-B38B-9FFFAEB64A41}"/>
              </a:ext>
            </a:extLst>
          </p:cNvPr>
          <p:cNvCxnSpPr/>
          <p:nvPr/>
        </p:nvCxnSpPr>
        <p:spPr>
          <a:xfrm rot="5400000">
            <a:off x="2953471" y="4085025"/>
            <a:ext cx="840600" cy="2430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131;p4">
            <a:extLst>
              <a:ext uri="{FF2B5EF4-FFF2-40B4-BE49-F238E27FC236}">
                <a16:creationId xmlns:a16="http://schemas.microsoft.com/office/drawing/2014/main" id="{0DDA1EB4-5FA0-4464-9551-3E5844B85665}"/>
              </a:ext>
            </a:extLst>
          </p:cNvPr>
          <p:cNvCxnSpPr/>
          <p:nvPr/>
        </p:nvCxnSpPr>
        <p:spPr>
          <a:xfrm>
            <a:off x="3489489" y="3778722"/>
            <a:ext cx="345494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496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訂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8280"/>
      </a:accent1>
      <a:accent2>
        <a:srgbClr val="2C2E32"/>
      </a:accent2>
      <a:accent3>
        <a:srgbClr val="F45137"/>
      </a:accent3>
      <a:accent4>
        <a:srgbClr val="2C2E32"/>
      </a:accent4>
      <a:accent5>
        <a:srgbClr val="F45137"/>
      </a:accent5>
      <a:accent6>
        <a:srgbClr val="2C2E32"/>
      </a:accent6>
      <a:hlink>
        <a:srgbClr val="F45137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3666</TotalTime>
  <Words>1389</Words>
  <Application>Microsoft Office PowerPoint</Application>
  <PresentationFormat>寬螢幕</PresentationFormat>
  <Paragraphs>316</Paragraphs>
  <Slides>48</Slides>
  <Notes>48</Notes>
  <HiddenSlides>0</HiddenSlides>
  <MMClips>6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4" baseType="lpstr">
      <vt:lpstr>Adobe Gothic Std B</vt:lpstr>
      <vt:lpstr>Arimo</vt:lpstr>
      <vt:lpstr>等线</vt:lpstr>
      <vt:lpstr>Microsoft Yahei</vt:lpstr>
      <vt:lpstr>Microsoft Yahei</vt:lpstr>
      <vt:lpstr>Microsoft JhengHei</vt:lpstr>
      <vt:lpstr>PMingLiU</vt:lpstr>
      <vt:lpstr>PMingLiU</vt:lpstr>
      <vt:lpstr>標楷體</vt:lpstr>
      <vt:lpstr>Arial</vt:lpstr>
      <vt:lpstr>Calibri</vt:lpstr>
      <vt:lpstr>Century Gothic</vt:lpstr>
      <vt:lpstr>Times New Roman</vt:lpstr>
      <vt:lpstr>Wingdings</vt:lpstr>
      <vt:lpstr>包图主题2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181</cp:revision>
  <dcterms:created xsi:type="dcterms:W3CDTF">2017-08-18T03:02:00Z</dcterms:created>
  <dcterms:modified xsi:type="dcterms:W3CDTF">2020-02-26T08:19:39Z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